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256" r:id="rId2"/>
    <p:sldId id="268" r:id="rId3"/>
    <p:sldId id="287" r:id="rId4"/>
    <p:sldId id="286" r:id="rId5"/>
    <p:sldId id="288" r:id="rId6"/>
    <p:sldId id="289" r:id="rId7"/>
    <p:sldId id="261" r:id="rId8"/>
    <p:sldId id="262" r:id="rId9"/>
    <p:sldId id="257" r:id="rId10"/>
    <p:sldId id="259" r:id="rId11"/>
    <p:sldId id="260" r:id="rId12"/>
    <p:sldId id="258" r:id="rId13"/>
    <p:sldId id="263" r:id="rId14"/>
    <p:sldId id="304" r:id="rId15"/>
    <p:sldId id="299" r:id="rId16"/>
    <p:sldId id="300" r:id="rId17"/>
    <p:sldId id="292" r:id="rId18"/>
    <p:sldId id="295" r:id="rId19"/>
    <p:sldId id="296" r:id="rId20"/>
    <p:sldId id="293" r:id="rId21"/>
    <p:sldId id="302" r:id="rId22"/>
    <p:sldId id="303" r:id="rId23"/>
    <p:sldId id="301" r:id="rId24"/>
    <p:sldId id="297" r:id="rId25"/>
    <p:sldId id="298" r:id="rId26"/>
    <p:sldId id="294" r:id="rId27"/>
    <p:sldId id="291" r:id="rId28"/>
    <p:sldId id="266" r:id="rId29"/>
    <p:sldId id="290" r:id="rId30"/>
    <p:sldId id="269" r:id="rId31"/>
    <p:sldId id="270" r:id="rId32"/>
    <p:sldId id="271" r:id="rId33"/>
    <p:sldId id="272" r:id="rId34"/>
    <p:sldId id="273" r:id="rId35"/>
    <p:sldId id="275" r:id="rId36"/>
    <p:sldId id="274" r:id="rId37"/>
    <p:sldId id="276" r:id="rId38"/>
    <p:sldId id="277" r:id="rId39"/>
    <p:sldId id="278" r:id="rId40"/>
    <p:sldId id="279" r:id="rId41"/>
    <p:sldId id="280" r:id="rId42"/>
    <p:sldId id="281" r:id="rId43"/>
    <p:sldId id="282" r:id="rId44"/>
    <p:sldId id="283" r:id="rId45"/>
    <p:sldId id="284" r:id="rId46"/>
    <p:sldId id="285"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18"/>
    <p:restoredTop sz="60031"/>
  </p:normalViewPr>
  <p:slideViewPr>
    <p:cSldViewPr snapToGrid="0" snapToObjects="1">
      <p:cViewPr>
        <p:scale>
          <a:sx n="41" d="100"/>
          <a:sy n="41" d="100"/>
        </p:scale>
        <p:origin x="1024"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C11A6-90A8-D14B-8E43-BE896AFFA7B5}" type="datetimeFigureOut">
              <a:rPr lang="en-US" smtClean="0"/>
              <a:t>1/21/18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A2650F-51F6-FF4E-BA78-FADF934E45FB}" type="slidenum">
              <a:rPr lang="en-US" smtClean="0"/>
              <a:t>‹#›</a:t>
            </a:fld>
            <a:endParaRPr lang="en-US"/>
          </a:p>
        </p:txBody>
      </p:sp>
    </p:spTree>
    <p:extLst>
      <p:ext uri="{BB962C8B-B14F-4D97-AF65-F5344CB8AC3E}">
        <p14:creationId xmlns:p14="http://schemas.microsoft.com/office/powerpoint/2010/main" val="1773434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source: https://</a:t>
            </a:r>
            <a:r>
              <a:rPr lang="en-US" dirty="0" err="1" smtClean="0"/>
              <a:t>www.ucl.ac.uk</a:t>
            </a:r>
            <a:r>
              <a:rPr lang="en-US" dirty="0" smtClean="0"/>
              <a:t>/brain-sciences</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1</a:t>
            </a:fld>
            <a:endParaRPr lang="en-US"/>
          </a:p>
        </p:txBody>
      </p:sp>
    </p:spTree>
    <p:extLst>
      <p:ext uri="{BB962C8B-B14F-4D97-AF65-F5344CB8AC3E}">
        <p14:creationId xmlns:p14="http://schemas.microsoft.com/office/powerpoint/2010/main" val="268503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Cf.</a:t>
            </a:r>
            <a:r>
              <a:rPr lang="en-US" baseline="0" dirty="0" smtClean="0"/>
              <a:t> discussion in Luck, p. 3</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mtClean="0"/>
              <a:t>Other advantages: low cost (it can cost upward of 1M</a:t>
            </a:r>
            <a:r>
              <a:rPr lang="en-US" baseline="0" smtClean="0"/>
              <a:t> for the system and </a:t>
            </a:r>
            <a:r>
              <a:rPr lang="en-US" smtClean="0"/>
              <a:t>$500 per session in the scanner; an EEG system costs around 25,000 to buy, and maybe $10 in materials per testing session).</a:t>
            </a:r>
          </a:p>
          <a:p>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4</a:t>
            </a:fld>
            <a:endParaRPr lang="en-US"/>
          </a:p>
        </p:txBody>
      </p:sp>
    </p:spTree>
    <p:extLst>
      <p:ext uri="{BB962C8B-B14F-4D97-AF65-F5344CB8AC3E}">
        <p14:creationId xmlns:p14="http://schemas.microsoft.com/office/powerpoint/2010/main" val="1797879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 video at about </a:t>
            </a:r>
            <a:r>
              <a:rPr lang="en-US" dirty="0" smtClean="0"/>
              <a:t>1:30</a:t>
            </a:r>
            <a:endParaRPr lang="en-US" dirty="0" smtClean="0"/>
          </a:p>
          <a:p>
            <a:endParaRPr lang="en-US" dirty="0" smtClean="0"/>
          </a:p>
          <a:p>
            <a:r>
              <a:rPr lang="en-US" dirty="0" smtClean="0"/>
              <a:t>Neural Networks</a:t>
            </a:r>
          </a:p>
          <a:p>
            <a:endParaRPr lang="en-US" dirty="0" smtClean="0"/>
          </a:p>
          <a:p>
            <a:r>
              <a:rPr lang="en-US" dirty="0" smtClean="0"/>
              <a:t>Duration of an action potential is only about 1 millisecond.</a:t>
            </a:r>
            <a:r>
              <a:rPr lang="en-US" baseline="0" dirty="0" smtClean="0"/>
              <a:t> Postsynaptic potentials last 10 or hundreds of milliseconds. Confined to the dendrites and cell body (don’t travel down axon at fixed rate). So these postsynaptic potentials tend to summate and can be recorded at a greater distance (so the </a:t>
            </a:r>
            <a:r>
              <a:rPr lang="en-US" baseline="0" dirty="0" smtClean="0"/>
              <a:t>scalp). </a:t>
            </a:r>
            <a:r>
              <a:rPr lang="en-US" baseline="0" dirty="0" smtClean="0"/>
              <a:t>Cf. Luck p. 29</a:t>
            </a:r>
          </a:p>
          <a:p>
            <a:endParaRPr lang="en-US" baseline="0" dirty="0" smtClean="0"/>
          </a:p>
          <a:p>
            <a:r>
              <a:rPr lang="en-US" baseline="0" dirty="0" smtClean="0"/>
              <a:t>Single cell recordings possible.</a:t>
            </a:r>
          </a:p>
          <a:p>
            <a:r>
              <a:rPr lang="en-US" baseline="0" dirty="0" smtClean="0"/>
              <a:t>Can do large populations of neurons for action potentials = multi-unit recordings</a:t>
            </a:r>
          </a:p>
          <a:p>
            <a:r>
              <a:rPr lang="en-US" baseline="0" dirty="0" smtClean="0"/>
              <a:t>Postsynaptic potentials = local field potential recordings</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5</a:t>
            </a:fld>
            <a:endParaRPr lang="en-US"/>
          </a:p>
        </p:txBody>
      </p:sp>
    </p:spTree>
    <p:extLst>
      <p:ext uri="{BB962C8B-B14F-4D97-AF65-F5344CB8AC3E}">
        <p14:creationId xmlns:p14="http://schemas.microsoft.com/office/powerpoint/2010/main" val="830660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Action Potential vs. Slow Postsynaptic</a:t>
            </a:r>
            <a:r>
              <a:rPr lang="en-US" baseline="0" dirty="0" smtClean="0"/>
              <a:t> Potential</a:t>
            </a:r>
          </a:p>
          <a:p>
            <a:endParaRPr lang="en-US" baseline="0" dirty="0" smtClean="0"/>
          </a:p>
          <a:p>
            <a:r>
              <a:rPr lang="en-US" dirty="0" smtClean="0"/>
              <a:t>https://</a:t>
            </a:r>
            <a:r>
              <a:rPr lang="en-US" dirty="0" err="1" smtClean="0"/>
              <a:t>courses.washington.edu</a:t>
            </a:r>
            <a:r>
              <a:rPr lang="en-US" dirty="0" smtClean="0"/>
              <a:t>/</a:t>
            </a:r>
            <a:r>
              <a:rPr lang="en-US" dirty="0" err="1" smtClean="0"/>
              <a:t>conj</a:t>
            </a:r>
            <a:r>
              <a:rPr lang="en-US" dirty="0" smtClean="0"/>
              <a:t>/neuron/</a:t>
            </a:r>
            <a:r>
              <a:rPr lang="en-US" dirty="0" err="1" smtClean="0"/>
              <a:t>postsynaptic.htm</a:t>
            </a:r>
            <a:endParaRPr lang="en-US" dirty="0" smtClean="0"/>
          </a:p>
          <a:p>
            <a:endParaRPr lang="en-US" dirty="0" smtClean="0"/>
          </a:p>
          <a:p>
            <a:endParaRPr lang="en-US" dirty="0" smtClean="0"/>
          </a:p>
          <a:p>
            <a:r>
              <a:rPr lang="en-US" dirty="0" smtClean="0"/>
              <a:t>Duration of an action potential is only about 1 millisecond.</a:t>
            </a:r>
            <a:r>
              <a:rPr lang="en-US" baseline="0" dirty="0" smtClean="0"/>
              <a:t> Postsynaptic potentials last 10 or hundreds of milliseconds. Confined to the dendrites and cell body (don’t travel down axon at fixed rate). So these postsynaptic potentials tend to summate and can be recorded at a greater distance (so the </a:t>
            </a:r>
            <a:r>
              <a:rPr lang="en-US" baseline="0" dirty="0" err="1" smtClean="0"/>
              <a:t>scapl</a:t>
            </a:r>
            <a:r>
              <a:rPr lang="en-US" baseline="0" dirty="0" smtClean="0"/>
              <a:t>). Cf. Luck p. 29</a:t>
            </a:r>
          </a:p>
          <a:p>
            <a:endParaRPr lang="en-US" baseline="0" dirty="0" smtClean="0"/>
          </a:p>
          <a:p>
            <a:r>
              <a:rPr lang="en-US" baseline="0" dirty="0" smtClean="0"/>
              <a:t>Single cell recordings possible.</a:t>
            </a:r>
          </a:p>
          <a:p>
            <a:r>
              <a:rPr lang="en-US" baseline="0" dirty="0" smtClean="0"/>
              <a:t>Can do large populations of neurons for action potentials = multi-unit recordings</a:t>
            </a:r>
          </a:p>
          <a:p>
            <a:r>
              <a:rPr lang="en-US" baseline="0" dirty="0" smtClean="0"/>
              <a:t>Postsynaptic potentials = local field potential recordings</a:t>
            </a:r>
            <a:endParaRPr lang="en-US" dirty="0" smtClean="0"/>
          </a:p>
          <a:p>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6</a:t>
            </a:fld>
            <a:endParaRPr lang="en-US"/>
          </a:p>
        </p:txBody>
      </p:sp>
    </p:spTree>
    <p:extLst>
      <p:ext uri="{BB962C8B-B14F-4D97-AF65-F5344CB8AC3E}">
        <p14:creationId xmlns:p14="http://schemas.microsoft.com/office/powerpoint/2010/main" val="1798682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Neural brain cells communicate via electric impulses, and the collective impulse generated by a group of neurons in the cerebral cortex can then be measured at the scalp‘s surface with the help of electrodes placed on the scalp. </a:t>
            </a:r>
            <a:endParaRPr lang="en-US" dirty="0" smtClean="0"/>
          </a:p>
          <a:p>
            <a:endParaRPr lang="en-US" dirty="0" smtClean="0"/>
          </a:p>
          <a:p>
            <a:r>
              <a:rPr lang="en-US" dirty="0" smtClean="0"/>
              <a:t>A variety of sizes – 16, 32,</a:t>
            </a:r>
            <a:r>
              <a:rPr lang="en-US" baseline="0" dirty="0" smtClean="0"/>
              <a:t> and 64 channel systems are common, but more are required if you want to do serious source localization. Also Geodesic Nets that use a saline solution rather than gel.</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7</a:t>
            </a:fld>
            <a:endParaRPr lang="en-US"/>
          </a:p>
        </p:txBody>
      </p:sp>
    </p:spTree>
    <p:extLst>
      <p:ext uri="{BB962C8B-B14F-4D97-AF65-F5344CB8AC3E}">
        <p14:creationId xmlns:p14="http://schemas.microsoft.com/office/powerpoint/2010/main" val="1796565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Since the actual impulse that is transmitted is very small (between 5 to 10 </a:t>
            </a:r>
            <a:r>
              <a:rPr lang="en-US" sz="1200" b="0" i="0" u="none" strike="noStrike" kern="1200" baseline="0" dirty="0" err="1" smtClean="0">
                <a:solidFill>
                  <a:schemeClr val="tx1"/>
                </a:solidFill>
                <a:latin typeface="+mn-lt"/>
                <a:ea typeface="+mn-ea"/>
                <a:cs typeface="+mn-cs"/>
              </a:rPr>
              <a:t>μV</a:t>
            </a:r>
            <a:r>
              <a:rPr lang="en-US" sz="1200" b="0" i="0" u="none" strike="noStrike" kern="1200" baseline="0" dirty="0" smtClean="0">
                <a:solidFill>
                  <a:schemeClr val="tx1"/>
                </a:solidFill>
                <a:latin typeface="+mn-lt"/>
                <a:ea typeface="+mn-ea"/>
                <a:cs typeface="+mn-cs"/>
              </a:rPr>
              <a:t>), the signal must first be amplified. Just as a comparison, a AA alkaline battery has around 1.5 volts, so the signal is really very small. The recorded, amplified brain activity is called EEG (</a:t>
            </a:r>
            <a:r>
              <a:rPr lang="en-US" sz="1200" b="0" i="0" u="none" strike="noStrike" kern="1200" baseline="0" dirty="0" err="1" smtClean="0">
                <a:solidFill>
                  <a:schemeClr val="tx1"/>
                </a:solidFill>
                <a:latin typeface="+mn-lt"/>
                <a:ea typeface="+mn-ea"/>
                <a:cs typeface="+mn-cs"/>
              </a:rPr>
              <a:t>electroencephalograpy</a:t>
            </a:r>
            <a:r>
              <a:rPr lang="en-US" sz="1200" b="0" i="0" u="none" strike="noStrike" kern="1200" baseline="0" dirty="0" smtClean="0">
                <a:solidFill>
                  <a:schemeClr val="tx1"/>
                </a:solidFill>
                <a:latin typeface="+mn-lt"/>
                <a:ea typeface="+mn-ea"/>
                <a:cs typeface="+mn-cs"/>
              </a:rPr>
              <a:t>)</a:t>
            </a:r>
            <a:endParaRPr lang="en-US" dirty="0" smtClean="0"/>
          </a:p>
          <a:p>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8</a:t>
            </a:fld>
            <a:endParaRPr lang="en-US"/>
          </a:p>
        </p:txBody>
      </p:sp>
    </p:spTree>
    <p:extLst>
      <p:ext uri="{BB962C8B-B14F-4D97-AF65-F5344CB8AC3E}">
        <p14:creationId xmlns:p14="http://schemas.microsoft.com/office/powerpoint/2010/main" val="1831660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a:t>
            </a:r>
            <a:r>
              <a:rPr lang="en-US" dirty="0" err="1" smtClean="0"/>
              <a:t>www.brainsinternational.com</a:t>
            </a:r>
            <a:r>
              <a:rPr lang="en-US" dirty="0" smtClean="0"/>
              <a:t>/</a:t>
            </a:r>
            <a:r>
              <a:rPr lang="en-US" dirty="0" err="1" smtClean="0"/>
              <a:t>index.cfm</a:t>
            </a:r>
            <a:r>
              <a:rPr lang="en-US" dirty="0" smtClean="0"/>
              <a:t>/what-is1/what-are-</a:t>
            </a:r>
            <a:r>
              <a:rPr lang="en-US" dirty="0" err="1" smtClean="0"/>
              <a:t>eeg</a:t>
            </a:r>
            <a:r>
              <a:rPr lang="en-US" dirty="0" smtClean="0"/>
              <a:t>-and-</a:t>
            </a:r>
            <a:r>
              <a:rPr lang="en-US" dirty="0" err="1" smtClean="0"/>
              <a:t>qeeg</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ERPs are derived from continuous EEG that are recorded from the scalp, and we do this by </a:t>
            </a:r>
            <a:r>
              <a:rPr lang="en-US" dirty="0" err="1" smtClean="0"/>
              <a:t>timelocking</a:t>
            </a:r>
            <a:r>
              <a:rPr lang="en-US" dirty="0" smtClean="0"/>
              <a:t> the EEG to an event that we are interested</a:t>
            </a:r>
            <a:r>
              <a:rPr lang="en-US" baseline="0" dirty="0" smtClean="0"/>
              <a:t> in. </a:t>
            </a:r>
            <a:endParaRPr lang="en-US" dirty="0" smtClean="0"/>
          </a:p>
          <a:p>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9</a:t>
            </a:fld>
            <a:endParaRPr lang="en-US"/>
          </a:p>
        </p:txBody>
      </p:sp>
    </p:spTree>
    <p:extLst>
      <p:ext uri="{BB962C8B-B14F-4D97-AF65-F5344CB8AC3E}">
        <p14:creationId xmlns:p14="http://schemas.microsoft.com/office/powerpoint/2010/main" val="68325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www.neuralsync.org</a:t>
            </a:r>
            <a:r>
              <a:rPr lang="en-US" dirty="0" smtClean="0"/>
              <a:t>/</a:t>
            </a:r>
            <a:r>
              <a:rPr lang="en-US" dirty="0" err="1" smtClean="0"/>
              <a:t>neuralsync</a:t>
            </a:r>
            <a:r>
              <a:rPr lang="en-US" dirty="0" smtClean="0"/>
              <a:t>-introduction-brainwaves/</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10</a:t>
            </a:fld>
            <a:endParaRPr lang="en-US"/>
          </a:p>
        </p:txBody>
      </p:sp>
    </p:spTree>
    <p:extLst>
      <p:ext uri="{BB962C8B-B14F-4D97-AF65-F5344CB8AC3E}">
        <p14:creationId xmlns:p14="http://schemas.microsoft.com/office/powerpoint/2010/main" val="660080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sources: 60 </a:t>
            </a:r>
            <a:r>
              <a:rPr lang="en-US" dirty="0" err="1" smtClean="0"/>
              <a:t>hz</a:t>
            </a:r>
            <a:r>
              <a:rPr lang="en-US" baseline="0" dirty="0" smtClean="0"/>
              <a:t> electrical noise (e.g., cell phone, computer screen), Alpha waves (fatigue/boredom), </a:t>
            </a:r>
            <a:r>
              <a:rPr lang="en-US" baseline="0" dirty="0" err="1" smtClean="0"/>
              <a:t>eyemovements</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11</a:t>
            </a:fld>
            <a:endParaRPr lang="en-US"/>
          </a:p>
        </p:txBody>
      </p:sp>
    </p:spTree>
    <p:extLst>
      <p:ext uri="{BB962C8B-B14F-4D97-AF65-F5344CB8AC3E}">
        <p14:creationId xmlns:p14="http://schemas.microsoft.com/office/powerpoint/2010/main" val="925494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signal of these data is then averaged over many trials to produce the event-related potential or ERP. The averaging technique allows random variation in neural activity which is unrelated to the appearance of the stimuli to be filtered out, leaving only </a:t>
            </a:r>
            <a:r>
              <a:rPr lang="en-US" sz="1200" b="0" i="0" u="none" strike="noStrike" kern="1200" baseline="0" dirty="0" err="1" smtClean="0">
                <a:solidFill>
                  <a:schemeClr val="tx1"/>
                </a:solidFill>
                <a:latin typeface="+mn-lt"/>
                <a:ea typeface="+mn-ea"/>
                <a:cs typeface="+mn-cs"/>
              </a:rPr>
              <a:t>electrophysical</a:t>
            </a:r>
            <a:r>
              <a:rPr lang="en-US" sz="1200" b="0" i="0" u="none" strike="noStrike" kern="1200" baseline="0" dirty="0" smtClean="0">
                <a:solidFill>
                  <a:schemeClr val="tx1"/>
                </a:solidFill>
                <a:latin typeface="+mn-lt"/>
                <a:ea typeface="+mn-ea"/>
                <a:cs typeface="+mn-cs"/>
              </a:rPr>
              <a:t> activity related to the stimuli. The peaks of the resulting waveforms, also called components, have been related to specific cognitive processes and can be used to provide insight into the processing mechanisms of the brain. </a:t>
            </a:r>
            <a:endParaRPr lang="en-US" sz="1200" b="0" i="0" kern="1200" dirty="0" smtClean="0">
              <a:solidFill>
                <a:schemeClr val="tx1"/>
              </a:solidFill>
              <a:effectLst/>
              <a:latin typeface="+mn-lt"/>
              <a:ea typeface="+mn-ea"/>
              <a:cs typeface="+mn-cs"/>
            </a:endParaRPr>
          </a:p>
          <a:p>
            <a:pPr fontAlgn="base"/>
            <a:endParaRPr lang="en-US" sz="1200" b="0" i="0" kern="120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The awakened functioning EEG is comprised of ongoing rhythms, like theta, alpha and beta, intermixed with the brain’s responses to specific stimuli.  These specific responses to stimuli are very small, commonly less than 10 microvolts, and these miniscule voltages are embedded in the ongoing EEG which may be 50-150 microvolts commonly.</a:t>
            </a:r>
          </a:p>
          <a:p>
            <a:pPr fontAlgn="base"/>
            <a:r>
              <a:rPr lang="en-US" sz="1200" b="0" i="0" kern="1200" dirty="0" smtClean="0">
                <a:solidFill>
                  <a:schemeClr val="tx1"/>
                </a:solidFill>
                <a:effectLst/>
                <a:latin typeface="+mn-lt"/>
                <a:ea typeface="+mn-ea"/>
                <a:cs typeface="+mn-cs"/>
              </a:rPr>
              <a:t> </a:t>
            </a:r>
          </a:p>
          <a:p>
            <a:pPr fontAlgn="base"/>
            <a:r>
              <a:rPr lang="en-US" sz="1200" b="0" i="0" kern="1200" dirty="0" smtClean="0">
                <a:solidFill>
                  <a:schemeClr val="tx1"/>
                </a:solidFill>
                <a:effectLst/>
                <a:latin typeface="+mn-lt"/>
                <a:ea typeface="+mn-ea"/>
                <a:cs typeface="+mn-cs"/>
              </a:rPr>
              <a:t>This makes these smaller signals almost impossible to detect, but if an averaging technique is used, these small signals can be added together so they get larger and can be seen, but the EEG when added together randomizes out, so the smaller specific response signals emerge from the background EEG.</a:t>
            </a:r>
          </a:p>
          <a:p>
            <a:pPr fontAlgn="base"/>
            <a:r>
              <a:rPr lang="en-US" sz="1200" b="0" i="0" kern="1200" dirty="0" smtClean="0">
                <a:solidFill>
                  <a:schemeClr val="tx1"/>
                </a:solidFill>
                <a:effectLst/>
                <a:latin typeface="+mn-lt"/>
                <a:ea typeface="+mn-ea"/>
                <a:cs typeface="+mn-cs"/>
              </a:rPr>
              <a:t> </a:t>
            </a:r>
          </a:p>
          <a:p>
            <a:pPr fontAlgn="base"/>
            <a:r>
              <a:rPr lang="en-US" sz="1200" b="0" i="0" kern="1200" dirty="0" smtClean="0">
                <a:solidFill>
                  <a:schemeClr val="tx1"/>
                </a:solidFill>
                <a:effectLst/>
                <a:latin typeface="+mn-lt"/>
                <a:ea typeface="+mn-ea"/>
                <a:cs typeface="+mn-cs"/>
              </a:rPr>
              <a:t>When these averaged signals are then processed, the brain’s response to these sensory stimuli and the brain’s processing of the information can be evaluated.</a:t>
            </a:r>
          </a:p>
          <a:p>
            <a:pPr fontAlgn="base"/>
            <a:endParaRPr lang="en-US" sz="1200" b="0" i="0" kern="120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One shortcoming of the EEG is its spatial resolution. Another is that it records surface activity only. LORETA uses an inverse-solution to determine subcortical activity based upon the surface-recorded EEG. In essence, by estimating current density sources, it extrapolates the underlying activity, giving us a view of the more deep structures of the brain. Known as the “poor man’s fMRI,” due to it’s high correlation to fMRI studies, it is the first inexpensive, non-invasive assessment tool for practitioners of </a:t>
            </a:r>
            <a:r>
              <a:rPr lang="en-US" sz="1200" b="0" i="0" kern="1200" dirty="0" err="1" smtClean="0">
                <a:solidFill>
                  <a:schemeClr val="tx1"/>
                </a:solidFill>
                <a:effectLst/>
                <a:latin typeface="+mn-lt"/>
                <a:ea typeface="+mn-ea"/>
                <a:cs typeface="+mn-cs"/>
              </a:rPr>
              <a:t>neuromodulatory</a:t>
            </a:r>
            <a:r>
              <a:rPr lang="en-US" sz="1200" b="0" i="0" kern="1200" dirty="0" smtClean="0">
                <a:solidFill>
                  <a:schemeClr val="tx1"/>
                </a:solidFill>
                <a:effectLst/>
                <a:latin typeface="+mn-lt"/>
                <a:ea typeface="+mn-ea"/>
                <a:cs typeface="+mn-cs"/>
              </a:rPr>
              <a:t> approaches. </a:t>
            </a:r>
          </a:p>
          <a:p>
            <a:pPr fontAlgn="base"/>
            <a:endParaRPr lang="en-US" sz="1200" b="0" i="0" kern="1200" dirty="0" smtClean="0">
              <a:solidFill>
                <a:schemeClr val="tx1"/>
              </a:solidFill>
              <a:effectLst/>
              <a:latin typeface="+mn-lt"/>
              <a:ea typeface="+mn-ea"/>
              <a:cs typeface="+mn-cs"/>
            </a:endParaRPr>
          </a:p>
          <a:p>
            <a:r>
              <a:rPr lang="en-US" dirty="0" smtClean="0"/>
              <a:t>http://</a:t>
            </a:r>
            <a:r>
              <a:rPr lang="en-US" dirty="0" err="1" smtClean="0"/>
              <a:t>www.brainsinternational.com</a:t>
            </a:r>
            <a:r>
              <a:rPr lang="en-US" dirty="0" smtClean="0"/>
              <a:t>/</a:t>
            </a:r>
            <a:r>
              <a:rPr lang="en-US" dirty="0" err="1" smtClean="0"/>
              <a:t>index.cfm</a:t>
            </a:r>
            <a:r>
              <a:rPr lang="en-US" dirty="0" smtClean="0"/>
              <a:t>/what-is1/what-are-</a:t>
            </a:r>
            <a:r>
              <a:rPr lang="en-US" dirty="0" err="1" smtClean="0"/>
              <a:t>eeg</a:t>
            </a:r>
            <a:r>
              <a:rPr lang="en-US" dirty="0" smtClean="0"/>
              <a:t>-and-</a:t>
            </a:r>
            <a:r>
              <a:rPr lang="en-US" dirty="0" err="1" smtClean="0"/>
              <a:t>qeeg</a:t>
            </a:r>
            <a:r>
              <a:rPr lang="en-US" dirty="0" smtClean="0"/>
              <a:t>/</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12</a:t>
            </a:fld>
            <a:endParaRPr lang="en-US"/>
          </a:p>
        </p:txBody>
      </p:sp>
    </p:spTree>
    <p:extLst>
      <p:ext uri="{BB962C8B-B14F-4D97-AF65-F5344CB8AC3E}">
        <p14:creationId xmlns:p14="http://schemas.microsoft.com/office/powerpoint/2010/main" val="1191432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www.ncbi.nlm.nih.gov</a:t>
            </a:r>
            <a:r>
              <a:rPr lang="en-US" dirty="0" smtClean="0"/>
              <a:t>/</a:t>
            </a:r>
            <a:r>
              <a:rPr lang="en-US" dirty="0" err="1" smtClean="0"/>
              <a:t>pmc</a:t>
            </a:r>
            <a:r>
              <a:rPr lang="en-US" dirty="0" smtClean="0"/>
              <a:t>/articles/PMC3816929/</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13</a:t>
            </a:fld>
            <a:endParaRPr lang="en-US"/>
          </a:p>
        </p:txBody>
      </p:sp>
    </p:spTree>
    <p:extLst>
      <p:ext uri="{BB962C8B-B14F-4D97-AF65-F5344CB8AC3E}">
        <p14:creationId xmlns:p14="http://schemas.microsoft.com/office/powerpoint/2010/main" val="1766879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ERP</a:t>
            </a:r>
            <a:r>
              <a:rPr lang="en-US" baseline="0" dirty="0" smtClean="0"/>
              <a:t> is the summed voltage at an electrical site </a:t>
            </a:r>
            <a:r>
              <a:rPr lang="en-US" u="sng" baseline="0" dirty="0" smtClean="0"/>
              <a:t>compared to a reference </a:t>
            </a:r>
            <a:r>
              <a:rPr lang="en-US" baseline="0" dirty="0" smtClean="0"/>
              <a:t>electrode.</a:t>
            </a:r>
          </a:p>
          <a:p>
            <a:r>
              <a:rPr lang="en-US" baseline="0" dirty="0" smtClean="0"/>
              <a:t>Voltage = electrical potential “for charges to move from one place to another”</a:t>
            </a:r>
          </a:p>
          <a:p>
            <a:r>
              <a:rPr lang="en-US" baseline="0" dirty="0" smtClean="0"/>
              <a:t>ERP = difference between the active and the reference electrode site</a:t>
            </a:r>
          </a:p>
          <a:p>
            <a:endParaRPr lang="en-US" baseline="0" dirty="0" smtClean="0"/>
          </a:p>
          <a:p>
            <a:r>
              <a:rPr lang="en-US" b="1" baseline="0" dirty="0" smtClean="0"/>
              <a:t>Negative simply means that the voltage at that site is less than that of the </a:t>
            </a:r>
            <a:r>
              <a:rPr lang="en-US" b="1" u="sng" baseline="0" dirty="0" smtClean="0"/>
              <a:t>reference site</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14</a:t>
            </a:fld>
            <a:endParaRPr lang="en-US"/>
          </a:p>
        </p:txBody>
      </p:sp>
    </p:spTree>
    <p:extLst>
      <p:ext uri="{BB962C8B-B14F-4D97-AF65-F5344CB8AC3E}">
        <p14:creationId xmlns:p14="http://schemas.microsoft.com/office/powerpoint/2010/main" val="2010678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Turn to somebody: could you figure out what they were studying? What were they trying to determine?</a:t>
            </a:r>
          </a:p>
          <a:p>
            <a:endParaRPr lang="en-US" dirty="0" smtClean="0"/>
          </a:p>
          <a:p>
            <a:r>
              <a:rPr lang="en-US" dirty="0" smtClean="0"/>
              <a:t>Explain how they might have done this e.g., the N400 (which will be presented in more detail next class)</a:t>
            </a:r>
          </a:p>
          <a:p>
            <a:endParaRPr lang="en-US" dirty="0" smtClean="0"/>
          </a:p>
          <a:p>
            <a:r>
              <a:rPr lang="en-US" dirty="0" smtClean="0"/>
              <a:t>I ate the corn.</a:t>
            </a:r>
          </a:p>
          <a:p>
            <a:r>
              <a:rPr lang="en-US" dirty="0" smtClean="0"/>
              <a:t>I ate the hat.</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16</a:t>
            </a:fld>
            <a:endParaRPr lang="en-US"/>
          </a:p>
        </p:txBody>
      </p:sp>
    </p:spTree>
    <p:extLst>
      <p:ext uri="{BB962C8B-B14F-4D97-AF65-F5344CB8AC3E}">
        <p14:creationId xmlns:p14="http://schemas.microsoft.com/office/powerpoint/2010/main" val="949116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a:defRPr/>
            </a:pPr>
            <a:r>
              <a:rPr lang="en-US" dirty="0" smtClean="0"/>
              <a:t>“</a:t>
            </a:r>
            <a:r>
              <a:rPr lang="en-US" dirty="0" smtClean="0">
                <a:ea typeface="+mn-ea"/>
                <a:cs typeface="+mn-cs"/>
              </a:rPr>
              <a:t>we cannot definitively localize the neural generators of ERP effects within the head from the data recorded outside of it. Thus, the outstanding temporal resolution of ERPs comes with the cost of living with an unknown degree to spatial resolution.” – Woodman (2010) http://</a:t>
            </a:r>
            <a:r>
              <a:rPr lang="en-US" dirty="0" err="1" smtClean="0">
                <a:ea typeface="+mn-ea"/>
                <a:cs typeface="+mn-cs"/>
              </a:rPr>
              <a:t>www.ncbi.nlm.nih.gov</a:t>
            </a:r>
            <a:r>
              <a:rPr lang="en-US" dirty="0" smtClean="0">
                <a:ea typeface="+mn-ea"/>
                <a:cs typeface="+mn-cs"/>
              </a:rPr>
              <a:t>/</a:t>
            </a:r>
            <a:r>
              <a:rPr lang="en-US" dirty="0" err="1" smtClean="0">
                <a:ea typeface="+mn-ea"/>
                <a:cs typeface="+mn-cs"/>
              </a:rPr>
              <a:t>pmc</a:t>
            </a:r>
            <a:r>
              <a:rPr lang="en-US" dirty="0" smtClean="0">
                <a:ea typeface="+mn-ea"/>
                <a:cs typeface="+mn-cs"/>
              </a:rPr>
              <a:t>/articles/PMC3816929/</a:t>
            </a:r>
            <a:endParaRPr lang="en-US" dirty="0" smtClean="0"/>
          </a:p>
          <a:p>
            <a:pPr>
              <a:defRPr/>
            </a:pPr>
            <a:r>
              <a:rPr lang="en-US" dirty="0" smtClean="0"/>
              <a:t>Other advantages: low cost (it can cost upward of 1M for the system and $500 per session in the scanner; an EEG system costs around 25,000 to buy, and maybe $10 in materials per testing session).</a:t>
            </a:r>
          </a:p>
          <a:p>
            <a:pPr>
              <a:defRPr/>
            </a:pPr>
            <a:r>
              <a:rPr lang="en-US" dirty="0" smtClean="0"/>
              <a:t>Image: http://</a:t>
            </a:r>
            <a:r>
              <a:rPr lang="en-US" dirty="0" err="1" smtClean="0"/>
              <a:t>www.slideshare.net</a:t>
            </a:r>
            <a:r>
              <a:rPr lang="en-US" dirty="0" smtClean="0"/>
              <a:t>/dominic54/week-3-lecture-notes</a:t>
            </a:r>
          </a:p>
          <a:p>
            <a:pPr>
              <a:defRPr/>
            </a:pPr>
            <a:endParaRPr lang="en-US" dirty="0"/>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4725E1AD-0061-BB41-B605-6A53F79CCD9E}" type="slidenum">
              <a:rPr lang="en-US" altLang="x-none">
                <a:latin typeface="Calibri" charset="0"/>
              </a:rPr>
              <a:pPr/>
              <a:t>17</a:t>
            </a:fld>
            <a:endParaRPr lang="en-US" altLang="x-none">
              <a:latin typeface="Calibri" charset="0"/>
            </a:endParaRPr>
          </a:p>
        </p:txBody>
      </p:sp>
    </p:spTree>
    <p:extLst>
      <p:ext uri="{BB962C8B-B14F-4D97-AF65-F5344CB8AC3E}">
        <p14:creationId xmlns:p14="http://schemas.microsoft.com/office/powerpoint/2010/main" val="8959467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Term is actually widely used in science</a:t>
            </a:r>
            <a:r>
              <a:rPr lang="en-US" baseline="0" dirty="0" smtClean="0"/>
              <a:t> to denote any process by which we take a set of observations and try to calculate their origin</a:t>
            </a:r>
          </a:p>
          <a:p>
            <a:endParaRPr lang="en-US" baseline="0" dirty="0" smtClean="0"/>
          </a:p>
          <a:p>
            <a:r>
              <a:rPr lang="en-US" baseline="0" dirty="0" smtClean="0"/>
              <a:t>Remember from last class that I told you what we measure with EEG is the postsynaptic potentials of a group of neurons, with this activity projected to the scalp surface. What we are asking in the Inverse Problem is ”</a:t>
            </a:r>
            <a:r>
              <a:rPr lang="en-US" b="1" baseline="0" dirty="0" smtClean="0"/>
              <a:t>Who generated that activity</a:t>
            </a:r>
            <a:r>
              <a:rPr lang="en-US" baseline="0" dirty="0" smtClean="0"/>
              <a:t>?” In other words, where did the activity come from?</a:t>
            </a:r>
          </a:p>
          <a:p>
            <a:endParaRPr lang="en-US" baseline="0" dirty="0" smtClean="0"/>
          </a:p>
          <a:p>
            <a:r>
              <a:rPr lang="en-US" baseline="0" dirty="0" smtClean="0"/>
              <a:t>Turn to somebody and explain what the inverse problem is</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18</a:t>
            </a:fld>
            <a:endParaRPr lang="en-US"/>
          </a:p>
        </p:txBody>
      </p:sp>
    </p:spTree>
    <p:extLst>
      <p:ext uri="{BB962C8B-B14F-4D97-AF65-F5344CB8AC3E}">
        <p14:creationId xmlns:p14="http://schemas.microsoft.com/office/powerpoint/2010/main" val="1799885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www.cogsci.mq.edu.au</a:t>
            </a:r>
            <a:r>
              <a:rPr lang="en-US" dirty="0" smtClean="0"/>
              <a:t>/facilities/</a:t>
            </a:r>
            <a:r>
              <a:rPr lang="en-US" dirty="0" err="1" smtClean="0"/>
              <a:t>erp</a:t>
            </a:r>
            <a:r>
              <a:rPr lang="en-US" dirty="0" smtClean="0"/>
              <a:t>/documents/presentations/an%20introduction%20to%20spatial%20analyses.pdf</a:t>
            </a:r>
          </a:p>
          <a:p>
            <a:endParaRPr lang="en-US" dirty="0" smtClean="0"/>
          </a:p>
          <a:p>
            <a:r>
              <a:rPr lang="en-US" dirty="0" smtClean="0"/>
              <a:t>http://</a:t>
            </a:r>
            <a:r>
              <a:rPr lang="en-US" dirty="0" err="1" smtClean="0"/>
              <a:t>events.rice.edu</a:t>
            </a:r>
            <a:r>
              <a:rPr lang="en-US" dirty="0" smtClean="0"/>
              <a:t>/</a:t>
            </a:r>
            <a:r>
              <a:rPr lang="en-US" dirty="0" err="1" smtClean="0"/>
              <a:t>index.cfm?EventRecord</a:t>
            </a:r>
            <a:r>
              <a:rPr lang="en-US" dirty="0" smtClean="0"/>
              <a:t>=674</a:t>
            </a:r>
          </a:p>
          <a:p>
            <a:endParaRPr lang="en-US" dirty="0" smtClean="0"/>
          </a:p>
          <a:p>
            <a:r>
              <a:rPr lang="en-US" dirty="0" smtClean="0"/>
              <a:t>http://</a:t>
            </a:r>
            <a:r>
              <a:rPr lang="en-US" dirty="0" err="1" smtClean="0"/>
              <a:t>web.mit.edu</a:t>
            </a:r>
            <a:r>
              <a:rPr lang="en-US" dirty="0" smtClean="0"/>
              <a:t>/~</a:t>
            </a:r>
            <a:r>
              <a:rPr lang="en-US" dirty="0" err="1" smtClean="0"/>
              <a:t>ppurdon</a:t>
            </a:r>
            <a:r>
              <a:rPr lang="en-US" dirty="0" smtClean="0"/>
              <a:t>/www/source-</a:t>
            </a:r>
            <a:r>
              <a:rPr lang="en-US" dirty="0" err="1" smtClean="0"/>
              <a:t>imaging.pdf</a:t>
            </a:r>
            <a:endParaRPr lang="en-US" dirty="0" smtClean="0"/>
          </a:p>
          <a:p>
            <a:endParaRPr lang="en-US" dirty="0" smtClean="0"/>
          </a:p>
          <a:p>
            <a:r>
              <a:rPr lang="en-US" dirty="0" smtClean="0"/>
              <a:t>https://</a:t>
            </a:r>
            <a:r>
              <a:rPr lang="en-US" dirty="0" err="1" smtClean="0"/>
              <a:t>books.google.com</a:t>
            </a:r>
            <a:r>
              <a:rPr lang="en-US" dirty="0" smtClean="0"/>
              <a:t>/</a:t>
            </a:r>
            <a:r>
              <a:rPr lang="en-US" dirty="0" err="1" smtClean="0"/>
              <a:t>books?id</a:t>
            </a:r>
            <a:r>
              <a:rPr lang="en-US" dirty="0" smtClean="0"/>
              <a:t>=_2bneq9tl9sC&amp;pg=PA542&amp;lpg=PA542&amp;dq=</a:t>
            </a:r>
            <a:r>
              <a:rPr lang="en-US" dirty="0" err="1" smtClean="0"/>
              <a:t>inverse+problem+in+ERP&amp;source</a:t>
            </a:r>
            <a:r>
              <a:rPr lang="en-US" dirty="0" smtClean="0"/>
              <a:t>=</a:t>
            </a:r>
            <a:r>
              <a:rPr lang="en-US" dirty="0" err="1" smtClean="0"/>
              <a:t>bl&amp;ots</a:t>
            </a:r>
            <a:r>
              <a:rPr lang="en-US" dirty="0" smtClean="0"/>
              <a:t>=A-0LzdPO0R&amp;sig=HEFZcOY-LOAn9dSulBnHDfwarAg&amp;hl=</a:t>
            </a:r>
            <a:r>
              <a:rPr lang="en-US" dirty="0" err="1" smtClean="0"/>
              <a:t>en&amp;sa</a:t>
            </a:r>
            <a:r>
              <a:rPr lang="en-US" dirty="0" smtClean="0"/>
              <a:t>=</a:t>
            </a:r>
            <a:r>
              <a:rPr lang="en-US" dirty="0" err="1" smtClean="0"/>
              <a:t>X&amp;ved</a:t>
            </a:r>
            <a:r>
              <a:rPr lang="en-US" dirty="0" smtClean="0"/>
              <a:t>=0ahUKEwiloOq0mdzRAhVrK8AKHWXSC_04ChDoAQgsMAM#v=</a:t>
            </a:r>
            <a:r>
              <a:rPr lang="en-US" dirty="0" err="1" smtClean="0"/>
              <a:t>onepage&amp;q</a:t>
            </a:r>
            <a:r>
              <a:rPr lang="en-US" dirty="0" smtClean="0"/>
              <a:t>=inverse%20problem%20in%20ERP&amp;f=false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19</a:t>
            </a:fld>
            <a:endParaRPr lang="en-US"/>
          </a:p>
        </p:txBody>
      </p:sp>
    </p:spTree>
    <p:extLst>
      <p:ext uri="{BB962C8B-B14F-4D97-AF65-F5344CB8AC3E}">
        <p14:creationId xmlns:p14="http://schemas.microsoft.com/office/powerpoint/2010/main" val="11454129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 name="Notes Placeholder 2"/>
          <p:cNvSpPr>
            <a:spLocks noGrp="1"/>
          </p:cNvSpPr>
          <p:nvPr>
            <p:ph type="body" idx="1"/>
          </p:nvPr>
        </p:nvSpPr>
        <p:spPr/>
        <p:txBody>
          <a:bodyPr/>
          <a:lstStyle/>
          <a:p>
            <a:pPr>
              <a:defRPr/>
            </a:pPr>
            <a:r>
              <a:rPr lang="en-US" dirty="0" smtClean="0">
                <a:ea typeface="+mn-ea"/>
                <a:cs typeface="+mn-cs"/>
              </a:rPr>
              <a:t>Functional magnetic resonance imaging or functional MRI (</a:t>
            </a:r>
            <a:r>
              <a:rPr lang="en-US" b="1" dirty="0" smtClean="0">
                <a:ea typeface="+mn-ea"/>
                <a:cs typeface="+mn-cs"/>
              </a:rPr>
              <a:t>fMRI</a:t>
            </a:r>
            <a:r>
              <a:rPr lang="en-US" dirty="0" smtClean="0">
                <a:ea typeface="+mn-ea"/>
                <a:cs typeface="+mn-cs"/>
              </a:rPr>
              <a:t>) is a functional neuroimaging procedure using MRI technology that measures brain activity by detecting changes associated with blood flow. This technique relies on the fact that cerebral blood flow and neuronal activation are coupled. (</a:t>
            </a:r>
            <a:r>
              <a:rPr lang="en-US" dirty="0" err="1" smtClean="0">
                <a:ea typeface="+mn-ea"/>
                <a:cs typeface="+mn-cs"/>
              </a:rPr>
              <a:t>wikipedia.org</a:t>
            </a:r>
            <a:r>
              <a:rPr lang="en-US" dirty="0" smtClean="0">
                <a:ea typeface="+mn-ea"/>
                <a:cs typeface="+mn-cs"/>
              </a:rPr>
              <a:t>)</a:t>
            </a:r>
            <a:endParaRPr lang="en-US" dirty="0" smtClean="0"/>
          </a:p>
          <a:p>
            <a:pPr>
              <a:defRPr/>
            </a:pPr>
            <a:endParaRPr lang="en-US" dirty="0" smtClean="0"/>
          </a:p>
          <a:p>
            <a:pPr>
              <a:defRPr/>
            </a:pPr>
            <a:r>
              <a:rPr lang="en-US" dirty="0" smtClean="0"/>
              <a:t>Turn to someone next to you and in your own words explain how fMRI works. </a:t>
            </a:r>
            <a:endParaRPr lang="en-US" dirty="0"/>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DBD91AC3-2BAA-7B45-B110-325EC0BA4689}" type="slidenum">
              <a:rPr lang="en-US" altLang="x-none">
                <a:latin typeface="Calibri" charset="0"/>
              </a:rPr>
              <a:pPr/>
              <a:t>20</a:t>
            </a:fld>
            <a:endParaRPr lang="en-US" altLang="x-none">
              <a:latin typeface="Calibri" charset="0"/>
            </a:endParaRPr>
          </a:p>
        </p:txBody>
      </p:sp>
    </p:spTree>
    <p:extLst>
      <p:ext uri="{BB962C8B-B14F-4D97-AF65-F5344CB8AC3E}">
        <p14:creationId xmlns:p14="http://schemas.microsoft.com/office/powerpoint/2010/main" val="1943761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a:t>
            </a:r>
            <a:r>
              <a:rPr lang="en-US" baseline="0" dirty="0" smtClean="0"/>
              <a:t> oxygenated blood has a slightly stronger signal</a:t>
            </a:r>
          </a:p>
          <a:p>
            <a:r>
              <a:rPr lang="en-US" baseline="0" dirty="0" smtClean="0"/>
              <a:t>Blood is more oxygenated when neural activity increases (seems paradoxical </a:t>
            </a:r>
            <a:r>
              <a:rPr lang="en-US" baseline="0" dirty="0" err="1" smtClean="0"/>
              <a:t>bc</a:t>
            </a:r>
            <a:r>
              <a:rPr lang="en-US" baseline="0" dirty="0" smtClean="0"/>
              <a:t> you would think more activity means more oxygen being used up; but there is initially an over=supply of oxygen in anticipation of the use)</a:t>
            </a:r>
          </a:p>
          <a:p>
            <a:endParaRPr lang="en-US" baseline="0" dirty="0" smtClean="0"/>
          </a:p>
          <a:p>
            <a:r>
              <a:rPr lang="en-US" dirty="0" smtClean="0"/>
              <a:t>http://</a:t>
            </a:r>
            <a:r>
              <a:rPr lang="en-US" dirty="0" err="1" smtClean="0"/>
              <a:t>fmri.ucsd.edu</a:t>
            </a:r>
            <a:r>
              <a:rPr lang="en-US" dirty="0" smtClean="0"/>
              <a:t>/Research/</a:t>
            </a:r>
            <a:r>
              <a:rPr lang="en-US" dirty="0" err="1" smtClean="0"/>
              <a:t>whatisfmri.html</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23</a:t>
            </a:fld>
            <a:endParaRPr lang="en-US"/>
          </a:p>
        </p:txBody>
      </p:sp>
    </p:spTree>
    <p:extLst>
      <p:ext uri="{BB962C8B-B14F-4D97-AF65-F5344CB8AC3E}">
        <p14:creationId xmlns:p14="http://schemas.microsoft.com/office/powerpoint/2010/main" val="1946237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Has</a:t>
            </a:r>
            <a:r>
              <a:rPr lang="en-US" baseline="0" dirty="0" smtClean="0"/>
              <a:t> to do with biology.</a:t>
            </a:r>
          </a:p>
          <a:p>
            <a:r>
              <a:rPr lang="en-US" sz="1200" kern="1200" dirty="0" smtClean="0">
                <a:solidFill>
                  <a:schemeClr val="tx1"/>
                </a:solidFill>
                <a:effectLst/>
                <a:latin typeface="+mn-lt"/>
                <a:ea typeface="+mn-ea"/>
                <a:cs typeface="+mn-cs"/>
              </a:rPr>
              <a:t>“Neural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events happen in milliseconds; however,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blood-oxygenation changes that they induce</a:t>
            </a:r>
          </a:p>
          <a:p>
            <a:r>
              <a:rPr lang="en-US" sz="1200" kern="1200" dirty="0" smtClean="0">
                <a:solidFill>
                  <a:schemeClr val="tx1"/>
                </a:solidFill>
                <a:effectLst/>
                <a:latin typeface="+mn-lt"/>
                <a:ea typeface="+mn-ea"/>
                <a:cs typeface="+mn-cs"/>
              </a:rPr>
              <a:t>are spread out over several seconds, thereby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severely limiting fMRI’s temporal resolution.”</a:t>
            </a:r>
            <a:endParaRPr lang="en-US" dirty="0" smtClean="0"/>
          </a:p>
          <a:p>
            <a:endParaRPr lang="en-US" dirty="0" smtClean="0"/>
          </a:p>
          <a:p>
            <a:r>
              <a:rPr lang="en-US" dirty="0" smtClean="0"/>
              <a:t>Has to do with design.</a:t>
            </a:r>
          </a:p>
          <a:p>
            <a:r>
              <a:rPr lang="en-US" dirty="0" smtClean="0"/>
              <a:t>Blocked</a:t>
            </a:r>
            <a:r>
              <a:rPr lang="en-US" baseline="0" dirty="0" smtClean="0"/>
              <a:t> – highly predictable</a:t>
            </a:r>
          </a:p>
          <a:p>
            <a:r>
              <a:rPr lang="en-US" baseline="0" dirty="0" smtClean="0"/>
              <a:t>ER – need lots of stimuli to average to get rid of noise (similar to ERP), and requires more time in the scanner as a result (maximum 1 hour of active testing)</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24</a:t>
            </a:fld>
            <a:endParaRPr lang="en-US"/>
          </a:p>
        </p:txBody>
      </p:sp>
    </p:spTree>
    <p:extLst>
      <p:ext uri="{BB962C8B-B14F-4D97-AF65-F5344CB8AC3E}">
        <p14:creationId xmlns:p14="http://schemas.microsoft.com/office/powerpoint/2010/main" val="13165426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25</a:t>
            </a:fld>
            <a:endParaRPr lang="en-US"/>
          </a:p>
        </p:txBody>
      </p:sp>
    </p:spTree>
    <p:extLst>
      <p:ext uri="{BB962C8B-B14F-4D97-AF65-F5344CB8AC3E}">
        <p14:creationId xmlns:p14="http://schemas.microsoft.com/office/powerpoint/2010/main" val="198787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26</a:t>
            </a:fld>
            <a:endParaRPr lang="en-US"/>
          </a:p>
        </p:txBody>
      </p:sp>
    </p:spTree>
    <p:extLst>
      <p:ext uri="{BB962C8B-B14F-4D97-AF65-F5344CB8AC3E}">
        <p14:creationId xmlns:p14="http://schemas.microsoft.com/office/powerpoint/2010/main" val="1155929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fMRI - functional Magnetic Resonance </a:t>
            </a:r>
          </a:p>
          <a:p>
            <a:r>
              <a:rPr lang="en-US" altLang="en-US"/>
              <a:t>TMS - Transcranial Magnetic Stimulation</a:t>
            </a:r>
          </a:p>
          <a:p>
            <a:r>
              <a:rPr lang="en-US" altLang="en-US"/>
              <a:t>EEG - Electroencaphalogram</a:t>
            </a:r>
          </a:p>
          <a:p>
            <a:r>
              <a:rPr lang="en-US" altLang="en-US"/>
              <a:t>PET – Positron Emission Tomography</a:t>
            </a:r>
          </a:p>
          <a:p>
            <a:r>
              <a:rPr lang="en-US" altLang="en-US"/>
              <a:t>MEG - Magnetoencaphalogram</a:t>
            </a:r>
          </a:p>
          <a:p>
            <a:endParaRPr lang="en-US" altLang="en-US"/>
          </a:p>
          <a:p>
            <a:endParaRPr lang="en-US" altLang="en-US"/>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fld id="{2D177652-ED1D-0443-BCF4-EB02AA897E1B}" type="slidenum">
              <a:rPr lang="en-US" altLang="en-US">
                <a:latin typeface="Calibri" charset="0"/>
              </a:rPr>
              <a:pPr/>
              <a:t>29</a:t>
            </a:fld>
            <a:endParaRPr lang="en-US" altLang="en-US">
              <a:latin typeface="Calibri" charset="0"/>
            </a:endParaRPr>
          </a:p>
        </p:txBody>
      </p:sp>
    </p:spTree>
    <p:extLst>
      <p:ext uri="{BB962C8B-B14F-4D97-AF65-F5344CB8AC3E}">
        <p14:creationId xmlns:p14="http://schemas.microsoft.com/office/powerpoint/2010/main" val="20358457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Negative component beginning</a:t>
            </a:r>
            <a:r>
              <a:rPr lang="en-US" baseline="0" dirty="0" smtClean="0"/>
              <a:t> around 250 </a:t>
            </a:r>
            <a:r>
              <a:rPr lang="en-US" baseline="0" dirty="0" err="1" smtClean="0"/>
              <a:t>ms</a:t>
            </a:r>
            <a:r>
              <a:rPr lang="en-US" baseline="0" dirty="0" smtClean="0"/>
              <a:t> and peaking at about 400 </a:t>
            </a:r>
            <a:r>
              <a:rPr lang="en-US" baseline="0" dirty="0" err="1" smtClean="0"/>
              <a:t>ms.</a:t>
            </a:r>
            <a:r>
              <a:rPr lang="en-US" baseline="0" dirty="0" smtClean="0"/>
              <a:t> N400 substantially larger after the strong semantic mismatches than the moderate mismatches.</a:t>
            </a:r>
          </a:p>
          <a:p>
            <a:endParaRPr lang="en-US" baseline="0" dirty="0" smtClean="0"/>
          </a:p>
          <a:p>
            <a:r>
              <a:rPr lang="en-US" baseline="0" dirty="0" smtClean="0"/>
              <a:t>Follow up with physically deviant stimuli (larger print), showed that the effects are not the same.</a:t>
            </a:r>
            <a:endParaRPr lang="en-US" dirty="0"/>
          </a:p>
        </p:txBody>
      </p:sp>
      <p:sp>
        <p:nvSpPr>
          <p:cNvPr id="4" name="Slide Number Placeholder 3"/>
          <p:cNvSpPr>
            <a:spLocks noGrp="1"/>
          </p:cNvSpPr>
          <p:nvPr>
            <p:ph type="sldNum" sz="quarter" idx="10"/>
          </p:nvPr>
        </p:nvSpPr>
        <p:spPr/>
        <p:txBody>
          <a:bodyPr/>
          <a:lstStyle/>
          <a:p>
            <a:fld id="{E5A2650F-51F6-FF4E-BA78-FADF934E45FB}" type="slidenum">
              <a:rPr lang="en-US" smtClean="0"/>
              <a:t>44</a:t>
            </a:fld>
            <a:endParaRPr lang="en-US"/>
          </a:p>
        </p:txBody>
      </p:sp>
    </p:spTree>
    <p:extLst>
      <p:ext uri="{BB962C8B-B14F-4D97-AF65-F5344CB8AC3E}">
        <p14:creationId xmlns:p14="http://schemas.microsoft.com/office/powerpoint/2010/main" val="499202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EED9C5-60B5-7245-9CBD-30B035D7899D}" type="datetimeFigureOut">
              <a:rPr lang="en-US" smtClean="0"/>
              <a:t>1/21/18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1498345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EED9C5-60B5-7245-9CBD-30B035D7899D}" type="datetimeFigureOut">
              <a:rPr lang="en-US" smtClean="0"/>
              <a:t>1/21/18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115550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EED9C5-60B5-7245-9CBD-30B035D7899D}" type="datetimeFigureOut">
              <a:rPr lang="en-US" smtClean="0"/>
              <a:t>1/21/18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745895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EED9C5-60B5-7245-9CBD-30B035D7899D}" type="datetimeFigureOut">
              <a:rPr lang="en-US" smtClean="0"/>
              <a:t>1/21/18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1405284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EED9C5-60B5-7245-9CBD-30B035D7899D}" type="datetimeFigureOut">
              <a:rPr lang="en-US" smtClean="0"/>
              <a:t>1/21/18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597391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EED9C5-60B5-7245-9CBD-30B035D7899D}" type="datetimeFigureOut">
              <a:rPr lang="en-US" smtClean="0"/>
              <a:t>1/21/18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872420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EED9C5-60B5-7245-9CBD-30B035D7899D}" type="datetimeFigureOut">
              <a:rPr lang="en-US" smtClean="0"/>
              <a:t>1/21/18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1895090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EED9C5-60B5-7245-9CBD-30B035D7899D}" type="datetimeFigureOut">
              <a:rPr lang="en-US" smtClean="0"/>
              <a:t>1/21/18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1454115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EED9C5-60B5-7245-9CBD-30B035D7899D}" type="datetimeFigureOut">
              <a:rPr lang="en-US" smtClean="0"/>
              <a:t>1/21/18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950784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EED9C5-60B5-7245-9CBD-30B035D7899D}" type="datetimeFigureOut">
              <a:rPr lang="en-US" smtClean="0"/>
              <a:t>1/21/18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410232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EED9C5-60B5-7245-9CBD-30B035D7899D}" type="datetimeFigureOut">
              <a:rPr lang="en-US" smtClean="0"/>
              <a:t>1/21/18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8F56F-5393-6142-A9DA-C3813032819A}" type="slidenum">
              <a:rPr lang="en-US" smtClean="0"/>
              <a:t>‹#›</a:t>
            </a:fld>
            <a:endParaRPr lang="en-US"/>
          </a:p>
        </p:txBody>
      </p:sp>
    </p:spTree>
    <p:extLst>
      <p:ext uri="{BB962C8B-B14F-4D97-AF65-F5344CB8AC3E}">
        <p14:creationId xmlns:p14="http://schemas.microsoft.com/office/powerpoint/2010/main" val="13496079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EED9C5-60B5-7245-9CBD-30B035D7899D}" type="datetimeFigureOut">
              <a:rPr lang="en-US" smtClean="0"/>
              <a:t>1/21/18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28F56F-5393-6142-A9DA-C3813032819A}" type="slidenum">
              <a:rPr lang="en-US" smtClean="0"/>
              <a:t>‹#›</a:t>
            </a:fld>
            <a:endParaRPr lang="en-US"/>
          </a:p>
        </p:txBody>
      </p:sp>
    </p:spTree>
    <p:extLst>
      <p:ext uri="{BB962C8B-B14F-4D97-AF65-F5344CB8AC3E}">
        <p14:creationId xmlns:p14="http://schemas.microsoft.com/office/powerpoint/2010/main" val="5709796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c5cab4hgmoE" TargetMode="External"/><Relationship Id="rId4" Type="http://schemas.openxmlformats.org/officeDocument/2006/relationships/hyperlink" Target="https://www.youtube.com/watch?v=W2hHt_PXe5o" TargetMode="External"/><Relationship Id="rId5" Type="http://schemas.openxmlformats.org/officeDocument/2006/relationships/image" Target="../media/image2.tiff"/><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tiff"/></Relationships>
</file>

<file path=ppt/slides/_rels/slide7.xml.rels><?xml version="1.0" encoding="UTF-8" standalone="yes"?>
<Relationships xmlns="http://schemas.openxmlformats.org/package/2006/relationships"><Relationship Id="rId3" Type="http://schemas.openxmlformats.org/officeDocument/2006/relationships/image" Target="../media/image4.tiff"/><Relationship Id="rId4" Type="http://schemas.openxmlformats.org/officeDocument/2006/relationships/image" Target="../media/image5.tif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tif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tif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4.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tiff"/><Relationship Id="rId4" Type="http://schemas.openxmlformats.org/officeDocument/2006/relationships/image" Target="../media/image20.tiff"/><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027880"/>
            <a:ext cx="9144000" cy="1655762"/>
          </a:xfrm>
        </p:spPr>
        <p:txBody>
          <a:bodyPr/>
          <a:lstStyle/>
          <a:p>
            <a:r>
              <a:rPr lang="en-US" dirty="0" smtClean="0"/>
              <a:t>January 23, 2017</a:t>
            </a:r>
          </a:p>
          <a:p>
            <a:r>
              <a:rPr lang="en-US" dirty="0" smtClean="0"/>
              <a:t>PSY 380: Neuroscience of Language</a:t>
            </a:r>
          </a:p>
          <a:p>
            <a:r>
              <a:rPr lang="en-US" dirty="0" smtClean="0"/>
              <a:t>Dr. Susan C. </a:t>
            </a:r>
            <a:r>
              <a:rPr lang="en-US" dirty="0" err="1" smtClean="0"/>
              <a:t>Bobb</a:t>
            </a:r>
            <a:endParaRPr lang="en-US" dirty="0"/>
          </a:p>
        </p:txBody>
      </p:sp>
      <p:pic>
        <p:nvPicPr>
          <p:cNvPr id="4" name="Picture 3"/>
          <p:cNvPicPr>
            <a:picLocks noChangeAspect="1"/>
          </p:cNvPicPr>
          <p:nvPr/>
        </p:nvPicPr>
        <p:blipFill>
          <a:blip r:embed="rId3"/>
          <a:stretch>
            <a:fillRect/>
          </a:stretch>
        </p:blipFill>
        <p:spPr>
          <a:xfrm>
            <a:off x="8762743" y="3855761"/>
            <a:ext cx="2577138" cy="2574814"/>
          </a:xfrm>
          <a:prstGeom prst="rect">
            <a:avLst/>
          </a:prstGeom>
        </p:spPr>
      </p:pic>
      <p:sp>
        <p:nvSpPr>
          <p:cNvPr id="5" name="Title 1"/>
          <p:cNvSpPr txBox="1">
            <a:spLocks/>
          </p:cNvSpPr>
          <p:nvPr/>
        </p:nvSpPr>
        <p:spPr>
          <a:xfrm>
            <a:off x="1524000" y="457162"/>
            <a:ext cx="9144000" cy="2387600"/>
          </a:xfrm>
          <a:prstGeom prst="rect">
            <a:avLst/>
          </a:prstGeom>
        </p:spPr>
        <p:txBody>
          <a:bodyPr vert="horz" lIns="91440" tIns="45720" rIns="91440" bIns="45720" rtlCol="0" anchor="b">
            <a:normAutofit fontScale="8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t>An Introduction to Event-Related Potential (ERP)  and functional Magnetic Resonance Imaging (fMRI) research</a:t>
            </a:r>
            <a:endParaRPr lang="en-US" dirty="0"/>
          </a:p>
        </p:txBody>
      </p:sp>
    </p:spTree>
    <p:extLst>
      <p:ext uri="{BB962C8B-B14F-4D97-AF65-F5344CB8AC3E}">
        <p14:creationId xmlns:p14="http://schemas.microsoft.com/office/powerpoint/2010/main" val="12958762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Agenda</a:t>
            </a:r>
            <a:endParaRPr lang="en-US" dirty="0"/>
          </a:p>
        </p:txBody>
      </p:sp>
      <p:sp>
        <p:nvSpPr>
          <p:cNvPr id="3" name="Content Placeholder 2"/>
          <p:cNvSpPr>
            <a:spLocks noGrp="1"/>
          </p:cNvSpPr>
          <p:nvPr>
            <p:ph idx="1"/>
          </p:nvPr>
        </p:nvSpPr>
        <p:spPr/>
        <p:txBody>
          <a:bodyPr/>
          <a:lstStyle/>
          <a:p>
            <a:r>
              <a:rPr lang="en-US" dirty="0" smtClean="0"/>
              <a:t>How does EEG function?</a:t>
            </a:r>
          </a:p>
          <a:p>
            <a:r>
              <a:rPr lang="en-US" dirty="0" smtClean="0"/>
              <a:t>What are ERPs?</a:t>
            </a:r>
          </a:p>
          <a:p>
            <a:r>
              <a:rPr lang="en-US" dirty="0" smtClean="0"/>
              <a:t>What are the main differences between ERPs and fMRI? What questions are each best poised to answer?</a:t>
            </a:r>
            <a:endParaRPr lang="en-US" dirty="0"/>
          </a:p>
        </p:txBody>
      </p:sp>
    </p:spTree>
    <p:extLst>
      <p:ext uri="{BB962C8B-B14F-4D97-AF65-F5344CB8AC3E}">
        <p14:creationId xmlns:p14="http://schemas.microsoft.com/office/powerpoint/2010/main" val="14795455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Event-related potential – electrical potentials associated with specific events (also called “evoked potentials” because they are brain potentials evoked by stimuli)</a:t>
            </a:r>
          </a:p>
          <a:p>
            <a:endParaRPr lang="en-US" dirty="0" smtClean="0"/>
          </a:p>
          <a:p>
            <a:endParaRPr lang="en-US" dirty="0"/>
          </a:p>
        </p:txBody>
      </p:sp>
    </p:spTree>
    <p:extLst>
      <p:ext uri="{BB962C8B-B14F-4D97-AF65-F5344CB8AC3E}">
        <p14:creationId xmlns:p14="http://schemas.microsoft.com/office/powerpoint/2010/main" val="11072666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Knowing </a:t>
            </a:r>
            <a:r>
              <a:rPr lang="en-US" i="1" dirty="0" smtClean="0"/>
              <a:t>where </a:t>
            </a:r>
            <a:r>
              <a:rPr lang="en-US" dirty="0" smtClean="0"/>
              <a:t> vs. knowing </a:t>
            </a:r>
            <a:r>
              <a:rPr lang="en-US" i="1" dirty="0" smtClean="0"/>
              <a:t>when</a:t>
            </a:r>
            <a:endParaRPr lang="en-US" dirty="0"/>
          </a:p>
        </p:txBody>
      </p:sp>
      <p:sp>
        <p:nvSpPr>
          <p:cNvPr id="3" name="Content Placeholder 2"/>
          <p:cNvSpPr>
            <a:spLocks noGrp="1"/>
          </p:cNvSpPr>
          <p:nvPr>
            <p:ph idx="1"/>
          </p:nvPr>
        </p:nvSpPr>
        <p:spPr/>
        <p:txBody>
          <a:bodyPr/>
          <a:lstStyle/>
          <a:p>
            <a:r>
              <a:rPr lang="en-US" b="1" dirty="0" smtClean="0"/>
              <a:t>Brain localization </a:t>
            </a:r>
            <a:r>
              <a:rPr lang="en-US" dirty="0" smtClean="0"/>
              <a:t>= explains the where, locating the activity in the specific brain structure e.g., hippocampus, motor cortex etc.</a:t>
            </a:r>
          </a:p>
          <a:p>
            <a:r>
              <a:rPr lang="en-US" dirty="0" smtClean="0"/>
              <a:t>This is also called </a:t>
            </a:r>
            <a:r>
              <a:rPr lang="en-US" b="1" dirty="0"/>
              <a:t>functional </a:t>
            </a:r>
            <a:r>
              <a:rPr lang="en-US" b="1" dirty="0" smtClean="0"/>
              <a:t>neuroanatomy</a:t>
            </a:r>
          </a:p>
          <a:p>
            <a:r>
              <a:rPr lang="en-US" dirty="0" smtClean="0"/>
              <a:t>But does this explain </a:t>
            </a:r>
            <a:r>
              <a:rPr lang="en-US" i="1" dirty="0" smtClean="0"/>
              <a:t>how</a:t>
            </a:r>
            <a:r>
              <a:rPr lang="en-US" dirty="0" smtClean="0"/>
              <a:t> something happens?</a:t>
            </a:r>
          </a:p>
          <a:p>
            <a:r>
              <a:rPr lang="en-US" b="1" dirty="0" smtClean="0"/>
              <a:t>Cognitive mechanisms </a:t>
            </a:r>
            <a:r>
              <a:rPr lang="en-US" dirty="0" smtClean="0"/>
              <a:t>are the mental processes by which we process information that we see, hear, read, notice, remember, make decisions to acquire new knowledge</a:t>
            </a:r>
            <a:endParaRPr lang="en-US" dirty="0"/>
          </a:p>
        </p:txBody>
      </p:sp>
    </p:spTree>
    <p:extLst>
      <p:ext uri="{BB962C8B-B14F-4D97-AF65-F5344CB8AC3E}">
        <p14:creationId xmlns:p14="http://schemas.microsoft.com/office/powerpoint/2010/main" val="12752343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Basics of Electrical Activity in Neurons</a:t>
            </a:r>
            <a:endParaRPr lang="en-US" dirty="0"/>
          </a:p>
        </p:txBody>
      </p:sp>
      <p:sp>
        <p:nvSpPr>
          <p:cNvPr id="3" name="Content Placeholder 2"/>
          <p:cNvSpPr>
            <a:spLocks noGrp="1"/>
          </p:cNvSpPr>
          <p:nvPr>
            <p:ph idx="1"/>
          </p:nvPr>
        </p:nvSpPr>
        <p:spPr>
          <a:xfrm>
            <a:off x="739140" y="1511649"/>
            <a:ext cx="10515600" cy="4351338"/>
          </a:xfrm>
        </p:spPr>
        <p:txBody>
          <a:bodyPr/>
          <a:lstStyle/>
          <a:p>
            <a:r>
              <a:rPr lang="en-US" dirty="0">
                <a:hlinkClick r:id="rId3"/>
              </a:rPr>
              <a:t>https://</a:t>
            </a:r>
            <a:r>
              <a:rPr lang="en-US" dirty="0" smtClean="0">
                <a:hlinkClick r:id="rId3"/>
              </a:rPr>
              <a:t>www.youtube.com/watch?v=c5cab4hgmoE</a:t>
            </a:r>
            <a:endParaRPr lang="en-US" dirty="0" smtClean="0"/>
          </a:p>
          <a:p>
            <a:endParaRPr lang="en-US" dirty="0"/>
          </a:p>
          <a:p>
            <a:r>
              <a:rPr lang="en-US" dirty="0">
                <a:hlinkClick r:id="rId4"/>
              </a:rPr>
              <a:t>https://</a:t>
            </a:r>
            <a:r>
              <a:rPr lang="en-US" dirty="0" smtClean="0">
                <a:hlinkClick r:id="rId4"/>
              </a:rPr>
              <a:t>www.youtube.com/watch?v=W2hHt_PXe5o</a:t>
            </a:r>
            <a:endParaRPr lang="en-US" dirty="0" smtClean="0"/>
          </a:p>
          <a:p>
            <a:endParaRPr lang="en-US" dirty="0"/>
          </a:p>
        </p:txBody>
      </p:sp>
      <p:pic>
        <p:nvPicPr>
          <p:cNvPr id="4" name="Picture 3"/>
          <p:cNvPicPr>
            <a:picLocks noChangeAspect="1"/>
          </p:cNvPicPr>
          <p:nvPr/>
        </p:nvPicPr>
        <p:blipFill>
          <a:blip r:embed="rId5"/>
          <a:stretch>
            <a:fillRect/>
          </a:stretch>
        </p:blipFill>
        <p:spPr>
          <a:xfrm>
            <a:off x="3215640" y="3687318"/>
            <a:ext cx="5562600" cy="3170682"/>
          </a:xfrm>
          <a:prstGeom prst="rect">
            <a:avLst/>
          </a:prstGeom>
        </p:spPr>
      </p:pic>
    </p:spTree>
    <p:extLst>
      <p:ext uri="{BB962C8B-B14F-4D97-AF65-F5344CB8AC3E}">
        <p14:creationId xmlns:p14="http://schemas.microsoft.com/office/powerpoint/2010/main" val="797432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1669196" y="701040"/>
            <a:ext cx="8853608" cy="5708806"/>
          </a:xfrm>
          <a:prstGeom prst="rect">
            <a:avLst/>
          </a:prstGeom>
        </p:spPr>
      </p:pic>
    </p:spTree>
    <p:extLst>
      <p:ext uri="{BB962C8B-B14F-4D97-AF65-F5344CB8AC3E}">
        <p14:creationId xmlns:p14="http://schemas.microsoft.com/office/powerpoint/2010/main" val="2115902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EEG Hardware</a:t>
            </a:r>
            <a:endParaRPr lang="en-US" dirty="0"/>
          </a:p>
        </p:txBody>
      </p:sp>
      <p:pic>
        <p:nvPicPr>
          <p:cNvPr id="4" name="Content Placeholder 3"/>
          <p:cNvPicPr>
            <a:picLocks noGrp="1" noChangeAspect="1"/>
          </p:cNvPicPr>
          <p:nvPr>
            <p:ph idx="1"/>
          </p:nvPr>
        </p:nvPicPr>
        <p:blipFill>
          <a:blip r:embed="rId3"/>
          <a:stretch>
            <a:fillRect/>
          </a:stretch>
        </p:blipFill>
        <p:spPr>
          <a:xfrm>
            <a:off x="1665499" y="1690688"/>
            <a:ext cx="5798823" cy="4351338"/>
          </a:xfrm>
          <a:prstGeom prst="rect">
            <a:avLst/>
          </a:prstGeom>
        </p:spPr>
      </p:pic>
      <p:pic>
        <p:nvPicPr>
          <p:cNvPr id="6" name="Picture 5"/>
          <p:cNvPicPr>
            <a:picLocks noChangeAspect="1"/>
          </p:cNvPicPr>
          <p:nvPr/>
        </p:nvPicPr>
        <p:blipFill>
          <a:blip r:embed="rId4"/>
          <a:stretch>
            <a:fillRect/>
          </a:stretch>
        </p:blipFill>
        <p:spPr>
          <a:xfrm>
            <a:off x="8740229" y="1027906"/>
            <a:ext cx="3175000" cy="3670300"/>
          </a:xfrm>
          <a:prstGeom prst="rect">
            <a:avLst/>
          </a:prstGeom>
        </p:spPr>
      </p:pic>
    </p:spTree>
    <p:extLst>
      <p:ext uri="{BB962C8B-B14F-4D97-AF65-F5344CB8AC3E}">
        <p14:creationId xmlns:p14="http://schemas.microsoft.com/office/powerpoint/2010/main" val="1334156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3"/>
          <a:stretch>
            <a:fillRect/>
          </a:stretch>
        </p:blipFill>
        <p:spPr>
          <a:xfrm>
            <a:off x="3010606" y="808556"/>
            <a:ext cx="5729357" cy="5368407"/>
          </a:xfrm>
          <a:prstGeom prst="rect">
            <a:avLst/>
          </a:prstGeom>
        </p:spPr>
      </p:pic>
    </p:spTree>
    <p:extLst>
      <p:ext uri="{BB962C8B-B14F-4D97-AF65-F5344CB8AC3E}">
        <p14:creationId xmlns:p14="http://schemas.microsoft.com/office/powerpoint/2010/main" val="688812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Continuous EEG</a:t>
            </a:r>
            <a:endParaRPr lang="en-US" dirty="0"/>
          </a:p>
        </p:txBody>
      </p:sp>
      <p:pic>
        <p:nvPicPr>
          <p:cNvPr id="6" name="Content Placeholder 5"/>
          <p:cNvPicPr>
            <a:picLocks noGrp="1" noChangeAspect="1"/>
          </p:cNvPicPr>
          <p:nvPr>
            <p:ph idx="1"/>
          </p:nvPr>
        </p:nvPicPr>
        <p:blipFill>
          <a:blip r:embed="rId3"/>
          <a:stretch>
            <a:fillRect/>
          </a:stretch>
        </p:blipFill>
        <p:spPr>
          <a:xfrm>
            <a:off x="1875952" y="1825625"/>
            <a:ext cx="8440095" cy="4351338"/>
          </a:xfrm>
          <a:prstGeom prst="rect">
            <a:avLst/>
          </a:prstGeom>
        </p:spPr>
      </p:pic>
    </p:spTree>
    <p:extLst>
      <p:ext uri="{BB962C8B-B14F-4D97-AF65-F5344CB8AC3E}">
        <p14:creationId xmlns:p14="http://schemas.microsoft.com/office/powerpoint/2010/main" val="7277340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stretch>
            <a:fillRect/>
          </a:stretch>
        </p:blipFill>
        <p:spPr>
          <a:xfrm>
            <a:off x="4079241" y="365125"/>
            <a:ext cx="4852107" cy="6377632"/>
          </a:xfrm>
          <a:prstGeom prst="rect">
            <a:avLst/>
          </a:prstGeom>
        </p:spPr>
      </p:pic>
    </p:spTree>
    <p:extLst>
      <p:ext uri="{BB962C8B-B14F-4D97-AF65-F5344CB8AC3E}">
        <p14:creationId xmlns:p14="http://schemas.microsoft.com/office/powerpoint/2010/main" val="16843672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Artifacts: Unwanted Noise in the Signal </a:t>
            </a:r>
            <a:endParaRPr lang="en-US" dirty="0"/>
          </a:p>
        </p:txBody>
      </p:sp>
      <p:pic>
        <p:nvPicPr>
          <p:cNvPr id="4" name="Content Placeholder 3"/>
          <p:cNvPicPr>
            <a:picLocks noGrp="1" noChangeAspect="1"/>
          </p:cNvPicPr>
          <p:nvPr>
            <p:ph idx="1"/>
          </p:nvPr>
        </p:nvPicPr>
        <p:blipFill>
          <a:blip r:embed="rId3"/>
          <a:stretch>
            <a:fillRect/>
          </a:stretch>
        </p:blipFill>
        <p:spPr>
          <a:xfrm>
            <a:off x="3198136" y="1825625"/>
            <a:ext cx="6307371" cy="4735472"/>
          </a:xfrm>
          <a:prstGeom prst="rect">
            <a:avLst/>
          </a:prstGeom>
        </p:spPr>
      </p:pic>
    </p:spTree>
    <p:extLst>
      <p:ext uri="{BB962C8B-B14F-4D97-AF65-F5344CB8AC3E}">
        <p14:creationId xmlns:p14="http://schemas.microsoft.com/office/powerpoint/2010/main" val="15884445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Averaged ERPs</a:t>
            </a:r>
            <a:endParaRPr lang="en-US" dirty="0"/>
          </a:p>
        </p:txBody>
      </p:sp>
      <p:pic>
        <p:nvPicPr>
          <p:cNvPr id="5" name="Picture 4"/>
          <p:cNvPicPr>
            <a:picLocks noChangeAspect="1"/>
          </p:cNvPicPr>
          <p:nvPr/>
        </p:nvPicPr>
        <p:blipFill>
          <a:blip r:embed="rId3"/>
          <a:stretch>
            <a:fillRect/>
          </a:stretch>
        </p:blipFill>
        <p:spPr>
          <a:xfrm>
            <a:off x="3446275" y="1690688"/>
            <a:ext cx="5299450" cy="4247877"/>
          </a:xfrm>
          <a:prstGeom prst="rect">
            <a:avLst/>
          </a:prstGeom>
        </p:spPr>
      </p:pic>
    </p:spTree>
    <p:extLst>
      <p:ext uri="{BB962C8B-B14F-4D97-AF65-F5344CB8AC3E}">
        <p14:creationId xmlns:p14="http://schemas.microsoft.com/office/powerpoint/2010/main" val="10922452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Putting it all together</a:t>
            </a:r>
            <a:endParaRPr lang="en-US" dirty="0"/>
          </a:p>
        </p:txBody>
      </p:sp>
      <p:pic>
        <p:nvPicPr>
          <p:cNvPr id="4" name="Content Placeholder 3"/>
          <p:cNvPicPr>
            <a:picLocks noGrp="1" noChangeAspect="1"/>
          </p:cNvPicPr>
          <p:nvPr>
            <p:ph idx="1"/>
          </p:nvPr>
        </p:nvPicPr>
        <p:blipFill>
          <a:blip r:embed="rId3"/>
          <a:stretch>
            <a:fillRect/>
          </a:stretch>
        </p:blipFill>
        <p:spPr>
          <a:xfrm>
            <a:off x="3815122" y="1421587"/>
            <a:ext cx="4561755" cy="4681501"/>
          </a:xfrm>
          <a:prstGeom prst="rect">
            <a:avLst/>
          </a:prstGeom>
        </p:spPr>
      </p:pic>
    </p:spTree>
    <p:extLst>
      <p:ext uri="{BB962C8B-B14F-4D97-AF65-F5344CB8AC3E}">
        <p14:creationId xmlns:p14="http://schemas.microsoft.com/office/powerpoint/2010/main" val="3414220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N400</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2216221" y="2329164"/>
            <a:ext cx="7759558" cy="3344260"/>
          </a:xfrm>
          <a:prstGeom prst="rect">
            <a:avLst/>
          </a:prstGeom>
        </p:spPr>
      </p:pic>
    </p:spTree>
    <p:extLst>
      <p:ext uri="{BB962C8B-B14F-4D97-AF65-F5344CB8AC3E}">
        <p14:creationId xmlns:p14="http://schemas.microsoft.com/office/powerpoint/2010/main" val="10637034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Wednesday’s Agenda</a:t>
            </a:r>
            <a:endParaRPr lang="en-US" dirty="0"/>
          </a:p>
        </p:txBody>
      </p:sp>
      <p:sp>
        <p:nvSpPr>
          <p:cNvPr id="3" name="Content Placeholder 2"/>
          <p:cNvSpPr>
            <a:spLocks noGrp="1"/>
          </p:cNvSpPr>
          <p:nvPr>
            <p:ph idx="1"/>
          </p:nvPr>
        </p:nvSpPr>
        <p:spPr/>
        <p:txBody>
          <a:bodyPr/>
          <a:lstStyle/>
          <a:p>
            <a:r>
              <a:rPr lang="en-US" dirty="0" smtClean="0"/>
              <a:t>The inverse problem</a:t>
            </a:r>
          </a:p>
          <a:p>
            <a:r>
              <a:rPr lang="en-US" dirty="0" smtClean="0"/>
              <a:t>Finish talking about ERP advantages</a:t>
            </a:r>
          </a:p>
          <a:p>
            <a:r>
              <a:rPr lang="en-US" dirty="0"/>
              <a:t> </a:t>
            </a:r>
            <a:r>
              <a:rPr lang="en-US" dirty="0" smtClean="0"/>
              <a:t>fMRI</a:t>
            </a:r>
          </a:p>
          <a:p>
            <a:r>
              <a:rPr lang="en-US" dirty="0"/>
              <a:t> </a:t>
            </a:r>
            <a:r>
              <a:rPr lang="en-US" dirty="0" smtClean="0"/>
              <a:t>Know the difference between them</a:t>
            </a:r>
            <a:endParaRPr lang="en-US" dirty="0"/>
          </a:p>
        </p:txBody>
      </p:sp>
    </p:spTree>
    <p:extLst>
      <p:ext uri="{BB962C8B-B14F-4D97-AF65-F5344CB8AC3E}">
        <p14:creationId xmlns:p14="http://schemas.microsoft.com/office/powerpoint/2010/main" val="6979078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 example of an ERP study</a:t>
            </a:r>
            <a:endParaRPr lang="en-US" dirty="0"/>
          </a:p>
        </p:txBody>
      </p:sp>
      <p:sp>
        <p:nvSpPr>
          <p:cNvPr id="3" name="Content Placeholder 2"/>
          <p:cNvSpPr>
            <a:spLocks noGrp="1"/>
          </p:cNvSpPr>
          <p:nvPr>
            <p:ph idx="1"/>
          </p:nvPr>
        </p:nvSpPr>
        <p:spPr/>
        <p:txBody>
          <a:bodyPr/>
          <a:lstStyle/>
          <a:p>
            <a:r>
              <a:rPr lang="en-US" dirty="0"/>
              <a:t>https://</a:t>
            </a:r>
            <a:r>
              <a:rPr lang="en-US" dirty="0" err="1"/>
              <a:t>www.youtube.com</a:t>
            </a:r>
            <a:r>
              <a:rPr lang="en-US" dirty="0"/>
              <a:t>/</a:t>
            </a:r>
            <a:r>
              <a:rPr lang="en-US" dirty="0" err="1"/>
              <a:t>watch?v</a:t>
            </a:r>
            <a:r>
              <a:rPr lang="en-US" dirty="0"/>
              <a:t>=N5ZUDFZHKcc</a:t>
            </a:r>
          </a:p>
        </p:txBody>
      </p:sp>
    </p:spTree>
    <p:extLst>
      <p:ext uri="{BB962C8B-B14F-4D97-AF65-F5344CB8AC3E}">
        <p14:creationId xmlns:p14="http://schemas.microsoft.com/office/powerpoint/2010/main" val="20168396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altLang="x-none" dirty="0"/>
              <a:t>Strengths and </a:t>
            </a:r>
            <a:r>
              <a:rPr lang="en-US" altLang="x-none" dirty="0" smtClean="0"/>
              <a:t>Weaknesses: EEG</a:t>
            </a:r>
            <a:endParaRPr lang="en-US" altLang="x-none" dirty="0"/>
          </a:p>
        </p:txBody>
      </p:sp>
      <p:sp>
        <p:nvSpPr>
          <p:cNvPr id="35842" name="Content Placeholder 2"/>
          <p:cNvSpPr>
            <a:spLocks noGrp="1"/>
          </p:cNvSpPr>
          <p:nvPr>
            <p:ph idx="1"/>
          </p:nvPr>
        </p:nvSpPr>
        <p:spPr/>
        <p:txBody>
          <a:bodyPr/>
          <a:lstStyle/>
          <a:p>
            <a:pPr>
              <a:buFont typeface="Wingdings" charset="2"/>
              <a:buChar char="q"/>
            </a:pPr>
            <a:r>
              <a:rPr lang="en-US" altLang="x-none" dirty="0"/>
              <a:t>The good: temporal resolution (i.e., timing)</a:t>
            </a:r>
          </a:p>
          <a:p>
            <a:pPr>
              <a:buFont typeface="Wingdings" charset="2"/>
              <a:buChar char="q"/>
            </a:pPr>
            <a:r>
              <a:rPr lang="en-US" altLang="x-none" dirty="0"/>
              <a:t> Inexpensive ($30,000 for the system, $10 per testing session)</a:t>
            </a:r>
          </a:p>
          <a:p>
            <a:pPr>
              <a:buFont typeface="Wingdings" charset="2"/>
              <a:buChar char="q"/>
            </a:pPr>
            <a:r>
              <a:rPr lang="en-US" altLang="x-none" dirty="0"/>
              <a:t>The bad: spatial resolution (i.e., where in the brain things are happening)</a:t>
            </a:r>
          </a:p>
          <a:p>
            <a:pPr>
              <a:buFont typeface="Wingdings" charset="2"/>
              <a:buChar char="q"/>
            </a:pPr>
            <a:r>
              <a:rPr lang="en-US" altLang="x-none" dirty="0"/>
              <a:t>The inverse problem</a:t>
            </a:r>
          </a:p>
        </p:txBody>
      </p:sp>
      <p:pic>
        <p:nvPicPr>
          <p:cNvPr id="35843" name="Picture 3"/>
          <p:cNvPicPr>
            <a:picLocks noChangeAspect="1"/>
          </p:cNvPicPr>
          <p:nvPr/>
        </p:nvPicPr>
        <p:blipFill>
          <a:blip r:embed="rId3">
            <a:extLst>
              <a:ext uri="{28A0092B-C50C-407E-A947-70E740481C1C}">
                <a14:useLocalDpi xmlns:a14="http://schemas.microsoft.com/office/drawing/2010/main" val="0"/>
              </a:ext>
            </a:extLst>
          </a:blip>
          <a:srcRect t="26044" b="16353"/>
          <a:stretch>
            <a:fillRect/>
          </a:stretch>
        </p:blipFill>
        <p:spPr bwMode="auto">
          <a:xfrm>
            <a:off x="6103938" y="4724400"/>
            <a:ext cx="4379912" cy="189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0050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Inverse Problem</a:t>
            </a:r>
            <a:endParaRPr lang="en-US" dirty="0"/>
          </a:p>
        </p:txBody>
      </p:sp>
      <p:sp>
        <p:nvSpPr>
          <p:cNvPr id="3" name="Content Placeholder 2"/>
          <p:cNvSpPr>
            <a:spLocks noGrp="1"/>
          </p:cNvSpPr>
          <p:nvPr>
            <p:ph idx="1"/>
          </p:nvPr>
        </p:nvSpPr>
        <p:spPr/>
        <p:txBody>
          <a:bodyPr/>
          <a:lstStyle/>
          <a:p>
            <a:r>
              <a:rPr lang="en-US" dirty="0" smtClean="0"/>
              <a:t>Results to Cause</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t="26044" b="16353"/>
          <a:stretch>
            <a:fillRect/>
          </a:stretch>
        </p:blipFill>
        <p:spPr bwMode="auto">
          <a:xfrm>
            <a:off x="2059829" y="2574379"/>
            <a:ext cx="8072341" cy="349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5037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Can it be solved?</a:t>
            </a:r>
            <a:endParaRPr lang="en-US" dirty="0"/>
          </a:p>
        </p:txBody>
      </p:sp>
      <p:sp>
        <p:nvSpPr>
          <p:cNvPr id="3" name="Content Placeholder 2"/>
          <p:cNvSpPr>
            <a:spLocks noGrp="1"/>
          </p:cNvSpPr>
          <p:nvPr>
            <p:ph idx="1"/>
          </p:nvPr>
        </p:nvSpPr>
        <p:spPr/>
        <p:txBody>
          <a:bodyPr/>
          <a:lstStyle/>
          <a:p>
            <a:r>
              <a:rPr lang="en-US" dirty="0" smtClean="0"/>
              <a:t>Cognitive Experiments, such as those about language, usually involve lots of brain areas. Makes the neural generators difficult to predict</a:t>
            </a:r>
          </a:p>
          <a:p>
            <a:r>
              <a:rPr lang="en-US" dirty="0" smtClean="0"/>
              <a:t>Direction of current affected by conductivity of the brain skull, extracranial tissue etc.</a:t>
            </a:r>
          </a:p>
          <a:p>
            <a:r>
              <a:rPr lang="en-US" dirty="0" smtClean="0"/>
              <a:t>But if you knew the direction/orientation of the ERP sources/dipoles, you could now accurately predict where the activity is coming from.</a:t>
            </a:r>
          </a:p>
          <a:p>
            <a:r>
              <a:rPr lang="en-US" dirty="0" smtClean="0"/>
              <a:t>If you need to know “where”, just use imaging instead!</a:t>
            </a:r>
            <a:endParaRPr lang="en-US" dirty="0"/>
          </a:p>
        </p:txBody>
      </p:sp>
    </p:spTree>
    <p:extLst>
      <p:ext uri="{BB962C8B-B14F-4D97-AF65-F5344CB8AC3E}">
        <p14:creationId xmlns:p14="http://schemas.microsoft.com/office/powerpoint/2010/main" val="9174285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altLang="x-none"/>
              <a:t>How does this compare to fMRI?</a:t>
            </a:r>
          </a:p>
        </p:txBody>
      </p:sp>
      <p:sp>
        <p:nvSpPr>
          <p:cNvPr id="39938" name="Content Placeholder 2"/>
          <p:cNvSpPr>
            <a:spLocks noGrp="1"/>
          </p:cNvSpPr>
          <p:nvPr>
            <p:ph idx="1"/>
          </p:nvPr>
        </p:nvSpPr>
        <p:spPr/>
        <p:txBody>
          <a:bodyPr/>
          <a:lstStyle/>
          <a:p>
            <a:pPr>
              <a:buFont typeface="Wingdings" charset="2"/>
              <a:buChar char="q"/>
            </a:pPr>
            <a:r>
              <a:rPr lang="en-US" altLang="x-none" dirty="0"/>
              <a:t> https://</a:t>
            </a:r>
            <a:r>
              <a:rPr lang="en-US" altLang="x-none" dirty="0" err="1"/>
              <a:t>www.youtube.com</a:t>
            </a:r>
            <a:r>
              <a:rPr lang="en-US" altLang="x-none" dirty="0"/>
              <a:t>/</a:t>
            </a:r>
            <a:r>
              <a:rPr lang="en-US" altLang="x-none" dirty="0" err="1"/>
              <a:t>watch?v</a:t>
            </a:r>
            <a:r>
              <a:rPr lang="en-US" altLang="x-none" dirty="0"/>
              <a:t>=nvB9hAarzw4</a:t>
            </a:r>
          </a:p>
          <a:p>
            <a:pPr>
              <a:buFont typeface="Wingdings" charset="2"/>
              <a:buChar char="q"/>
            </a:pPr>
            <a:r>
              <a:rPr lang="en-US" altLang="x-none" dirty="0" smtClean="0"/>
              <a:t> https</a:t>
            </a:r>
            <a:r>
              <a:rPr lang="en-US" altLang="x-none" dirty="0"/>
              <a:t>://</a:t>
            </a:r>
            <a:r>
              <a:rPr lang="en-US" altLang="x-none" dirty="0" err="1"/>
              <a:t>www.youtube.com</a:t>
            </a:r>
            <a:r>
              <a:rPr lang="en-US" altLang="x-none" dirty="0"/>
              <a:t>/</a:t>
            </a:r>
            <a:r>
              <a:rPr lang="en-US" altLang="x-none" dirty="0" err="1"/>
              <a:t>watch?v</a:t>
            </a:r>
            <a:r>
              <a:rPr lang="en-US" altLang="x-none" dirty="0"/>
              <a:t>=</a:t>
            </a:r>
            <a:r>
              <a:rPr lang="en-US" altLang="x-none" dirty="0" err="1"/>
              <a:t>Rb_mdzgw-Jc</a:t>
            </a:r>
            <a:endParaRPr lang="en-US" altLang="x-none" dirty="0"/>
          </a:p>
        </p:txBody>
      </p:sp>
      <p:pic>
        <p:nvPicPr>
          <p:cNvPr id="3993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96864" y="2993516"/>
            <a:ext cx="4148958" cy="331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1805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Friday Agenda</a:t>
            </a:r>
            <a:endParaRPr lang="en-US" dirty="0"/>
          </a:p>
        </p:txBody>
      </p:sp>
      <p:sp>
        <p:nvSpPr>
          <p:cNvPr id="3" name="Content Placeholder 2"/>
          <p:cNvSpPr>
            <a:spLocks noGrp="1"/>
          </p:cNvSpPr>
          <p:nvPr>
            <p:ph idx="1"/>
          </p:nvPr>
        </p:nvSpPr>
        <p:spPr/>
        <p:txBody>
          <a:bodyPr/>
          <a:lstStyle/>
          <a:p>
            <a:r>
              <a:rPr lang="en-US" dirty="0" smtClean="0"/>
              <a:t>Benefits and weaknesses of fMRI</a:t>
            </a:r>
          </a:p>
          <a:p>
            <a:r>
              <a:rPr lang="en-US" dirty="0" smtClean="0"/>
              <a:t>Sample EEG study on the N400</a:t>
            </a:r>
          </a:p>
          <a:p>
            <a:endParaRPr lang="en-US" dirty="0"/>
          </a:p>
          <a:p>
            <a:r>
              <a:rPr lang="en-US" dirty="0" smtClean="0"/>
              <a:t>For Monday: Read </a:t>
            </a:r>
            <a:r>
              <a:rPr lang="en-US" dirty="0" err="1" smtClean="0"/>
              <a:t>Kuhl’s</a:t>
            </a:r>
            <a:r>
              <a:rPr lang="en-US" dirty="0" smtClean="0"/>
              <a:t> “Neural substrates of language acquisition” (available under Course Content &gt; Week 2)</a:t>
            </a:r>
          </a:p>
          <a:p>
            <a:r>
              <a:rPr lang="en-US" dirty="0" smtClean="0"/>
              <a:t>NOTE: please directly write your reading responses, don’t upload (this makes it easier for me to collect and read them w/o needing to download each response)</a:t>
            </a:r>
            <a:endParaRPr lang="en-US" dirty="0"/>
          </a:p>
        </p:txBody>
      </p:sp>
    </p:spTree>
    <p:extLst>
      <p:ext uri="{BB962C8B-B14F-4D97-AF65-F5344CB8AC3E}">
        <p14:creationId xmlns:p14="http://schemas.microsoft.com/office/powerpoint/2010/main" val="6667141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Brief Review</a:t>
            </a:r>
            <a:endParaRPr lang="en-US" dirty="0"/>
          </a:p>
        </p:txBody>
      </p:sp>
      <p:sp>
        <p:nvSpPr>
          <p:cNvPr id="3" name="Content Placeholder 2"/>
          <p:cNvSpPr>
            <a:spLocks noGrp="1"/>
          </p:cNvSpPr>
          <p:nvPr>
            <p:ph idx="1"/>
          </p:nvPr>
        </p:nvSpPr>
        <p:spPr/>
        <p:txBody>
          <a:bodyPr/>
          <a:lstStyle/>
          <a:p>
            <a:r>
              <a:rPr lang="en-US" dirty="0" smtClean="0"/>
              <a:t>Discuss in pairs how fMRI works</a:t>
            </a:r>
            <a:endParaRPr lang="en-US" dirty="0"/>
          </a:p>
        </p:txBody>
      </p:sp>
      <p:pic>
        <p:nvPicPr>
          <p:cNvPr id="4" name="Picture 3"/>
          <p:cNvPicPr>
            <a:picLocks noChangeAspect="1"/>
          </p:cNvPicPr>
          <p:nvPr/>
        </p:nvPicPr>
        <p:blipFill>
          <a:blip r:embed="rId2"/>
          <a:stretch>
            <a:fillRect/>
          </a:stretch>
        </p:blipFill>
        <p:spPr>
          <a:xfrm>
            <a:off x="5054600" y="3167993"/>
            <a:ext cx="2082800" cy="2540000"/>
          </a:xfrm>
          <a:prstGeom prst="rect">
            <a:avLst/>
          </a:prstGeom>
        </p:spPr>
      </p:pic>
    </p:spTree>
    <p:extLst>
      <p:ext uri="{BB962C8B-B14F-4D97-AF65-F5344CB8AC3E}">
        <p14:creationId xmlns:p14="http://schemas.microsoft.com/office/powerpoint/2010/main" val="17183204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Basics of fMRI</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Blood flow and neural activity are coupled (</a:t>
            </a:r>
            <a:r>
              <a:rPr lang="en-US" dirty="0"/>
              <a:t>Cerebral Blood Flow (CBF) = brain </a:t>
            </a:r>
            <a:r>
              <a:rPr lang="en-US" dirty="0" smtClean="0"/>
              <a:t>metabolism)</a:t>
            </a:r>
          </a:p>
          <a:p>
            <a:r>
              <a:rPr lang="en-US" dirty="0" smtClean="0"/>
              <a:t>When neurons are active, they use up energy and need more oxygen</a:t>
            </a:r>
          </a:p>
          <a:p>
            <a:r>
              <a:rPr lang="en-US" dirty="0" smtClean="0"/>
              <a:t>Blood vessels dilate to increase blood flow to areas with increased neural activity</a:t>
            </a:r>
          </a:p>
          <a:p>
            <a:r>
              <a:rPr lang="en-US" dirty="0" smtClean="0"/>
              <a:t>Magnet reorients the hydrogen nuclei in water molecules to align them in the same direction with the magnetic field</a:t>
            </a:r>
          </a:p>
          <a:p>
            <a:r>
              <a:rPr lang="en-US" dirty="0" smtClean="0"/>
              <a:t>When the nuclei point in the same direction, their summed magnetic signal can be detected by applying a radio frequency magnetic pulse</a:t>
            </a:r>
          </a:p>
          <a:p>
            <a:r>
              <a:rPr lang="en-US" dirty="0" smtClean="0"/>
              <a:t>Degree of oxygenation of blood changes the MR signal</a:t>
            </a:r>
          </a:p>
          <a:p>
            <a:r>
              <a:rPr lang="en-US" dirty="0" smtClean="0"/>
              <a:t>Blood oxygenation differs dependent on the level of neural activity</a:t>
            </a:r>
          </a:p>
          <a:p>
            <a:r>
              <a:rPr lang="en-US" dirty="0" smtClean="0"/>
              <a:t>BOLD imaging = blood oxygenation level dependent imaging</a:t>
            </a:r>
            <a:endParaRPr lang="en-US" dirty="0"/>
          </a:p>
        </p:txBody>
      </p:sp>
    </p:spTree>
    <p:extLst>
      <p:ext uri="{BB962C8B-B14F-4D97-AF65-F5344CB8AC3E}">
        <p14:creationId xmlns:p14="http://schemas.microsoft.com/office/powerpoint/2010/main" val="4792032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why is fMRI so bad at temporal resolution?</a:t>
            </a:r>
            <a:endParaRPr lang="en-US" dirty="0"/>
          </a:p>
        </p:txBody>
      </p:sp>
      <p:sp>
        <p:nvSpPr>
          <p:cNvPr id="3" name="Content Placeholder 2"/>
          <p:cNvSpPr>
            <a:spLocks noGrp="1"/>
          </p:cNvSpPr>
          <p:nvPr>
            <p:ph idx="1"/>
          </p:nvPr>
        </p:nvSpPr>
        <p:spPr/>
        <p:txBody>
          <a:bodyPr/>
          <a:lstStyle/>
          <a:p>
            <a:r>
              <a:rPr lang="en-US" b="1" dirty="0" smtClean="0"/>
              <a:t>Blocked Designs </a:t>
            </a:r>
            <a:endParaRPr lang="en-US" dirty="0"/>
          </a:p>
          <a:p>
            <a:pPr lvl="1">
              <a:buFontTx/>
              <a:buChar char="-"/>
            </a:pPr>
            <a:r>
              <a:rPr lang="en-US" dirty="0" smtClean="0"/>
              <a:t>present </a:t>
            </a:r>
            <a:r>
              <a:rPr lang="en-US" dirty="0"/>
              <a:t>multiple stimuli (e.g., 5) </a:t>
            </a:r>
            <a:r>
              <a:rPr lang="en-US" dirty="0" smtClean="0"/>
              <a:t>every </a:t>
            </a:r>
            <a:r>
              <a:rPr lang="en-US" b="1" dirty="0" smtClean="0"/>
              <a:t>5</a:t>
            </a:r>
            <a:r>
              <a:rPr lang="en-US" dirty="0" smtClean="0"/>
              <a:t> seconds for </a:t>
            </a:r>
            <a:r>
              <a:rPr lang="en-US" dirty="0"/>
              <a:t>a period of </a:t>
            </a:r>
            <a:r>
              <a:rPr lang="en-US" b="1" dirty="0"/>
              <a:t>20</a:t>
            </a:r>
            <a:r>
              <a:rPr lang="en-US" dirty="0"/>
              <a:t> seconds, followed by a period of 20 second rest.</a:t>
            </a:r>
          </a:p>
          <a:p>
            <a:r>
              <a:rPr lang="en-US" b="1" dirty="0" smtClean="0"/>
              <a:t>Event-related Designs</a:t>
            </a:r>
          </a:p>
          <a:p>
            <a:pPr lvl="1">
              <a:buFontTx/>
              <a:buChar char="-"/>
            </a:pPr>
            <a:r>
              <a:rPr lang="en-US" dirty="0" smtClean="0"/>
              <a:t>Spaced single trial design = present trial every 16 seconds</a:t>
            </a:r>
          </a:p>
          <a:p>
            <a:pPr lvl="1">
              <a:buFontTx/>
              <a:buChar char="-"/>
            </a:pPr>
            <a:r>
              <a:rPr lang="en-US" dirty="0" smtClean="0"/>
              <a:t>Rapid single trial design = jitter time between trials unpredictably, present trials every </a:t>
            </a:r>
            <a:r>
              <a:rPr lang="en-US" b="1" dirty="0" smtClean="0"/>
              <a:t>2</a:t>
            </a:r>
            <a:r>
              <a:rPr lang="en-US" dirty="0" smtClean="0"/>
              <a:t> to </a:t>
            </a:r>
            <a:r>
              <a:rPr lang="en-US" b="1" dirty="0" smtClean="0"/>
              <a:t>3</a:t>
            </a:r>
            <a:r>
              <a:rPr lang="en-US" dirty="0" smtClean="0"/>
              <a:t> seconds</a:t>
            </a:r>
            <a:endParaRPr lang="en-US" dirty="0"/>
          </a:p>
        </p:txBody>
      </p:sp>
    </p:spTree>
    <p:extLst>
      <p:ext uri="{BB962C8B-B14F-4D97-AF65-F5344CB8AC3E}">
        <p14:creationId xmlns:p14="http://schemas.microsoft.com/office/powerpoint/2010/main" val="12804638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2376736" y="2492896"/>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024808"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672880"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024808" y="1916832"/>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672880" y="2492896"/>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4320952"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969024"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320952" y="1916832"/>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969024" y="2492896"/>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617096"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6265168"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17096" y="1916832"/>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265168" y="2492896"/>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6913240"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7561312"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6913240" y="1916832"/>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7561312" y="2492896"/>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8209384"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8857456" y="1916832"/>
            <a:ext cx="0" cy="57606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209384" y="1916832"/>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8857456" y="2492896"/>
            <a:ext cx="64807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2927649" y="1556792"/>
            <a:ext cx="873637" cy="369332"/>
          </a:xfrm>
          <a:prstGeom prst="rect">
            <a:avLst/>
          </a:prstGeom>
          <a:noFill/>
        </p:spPr>
        <p:txBody>
          <a:bodyPr wrap="none" rtlCol="0">
            <a:spAutoFit/>
          </a:bodyPr>
          <a:lstStyle/>
          <a:p>
            <a:r>
              <a:rPr lang="en-GB" dirty="0"/>
              <a:t>Encode</a:t>
            </a:r>
          </a:p>
        </p:txBody>
      </p:sp>
      <p:sp>
        <p:nvSpPr>
          <p:cNvPr id="30" name="TextBox 29"/>
          <p:cNvSpPr txBox="1"/>
          <p:nvPr/>
        </p:nvSpPr>
        <p:spPr>
          <a:xfrm>
            <a:off x="3719737" y="2564904"/>
            <a:ext cx="585225" cy="369332"/>
          </a:xfrm>
          <a:prstGeom prst="rect">
            <a:avLst/>
          </a:prstGeom>
          <a:noFill/>
        </p:spPr>
        <p:txBody>
          <a:bodyPr wrap="none" rtlCol="0">
            <a:spAutoFit/>
          </a:bodyPr>
          <a:lstStyle/>
          <a:p>
            <a:r>
              <a:rPr lang="en-GB" dirty="0"/>
              <a:t>Rest</a:t>
            </a:r>
          </a:p>
        </p:txBody>
      </p:sp>
      <p:sp>
        <p:nvSpPr>
          <p:cNvPr id="31" name="TextBox 30"/>
          <p:cNvSpPr txBox="1"/>
          <p:nvPr/>
        </p:nvSpPr>
        <p:spPr>
          <a:xfrm>
            <a:off x="4223793" y="1556792"/>
            <a:ext cx="873637" cy="369332"/>
          </a:xfrm>
          <a:prstGeom prst="rect">
            <a:avLst/>
          </a:prstGeom>
          <a:noFill/>
        </p:spPr>
        <p:txBody>
          <a:bodyPr wrap="none" rtlCol="0">
            <a:spAutoFit/>
          </a:bodyPr>
          <a:lstStyle/>
          <a:p>
            <a:r>
              <a:rPr lang="en-GB" dirty="0"/>
              <a:t>Encode</a:t>
            </a:r>
          </a:p>
        </p:txBody>
      </p:sp>
      <p:sp>
        <p:nvSpPr>
          <p:cNvPr id="32" name="TextBox 31"/>
          <p:cNvSpPr txBox="1"/>
          <p:nvPr/>
        </p:nvSpPr>
        <p:spPr>
          <a:xfrm>
            <a:off x="5015881" y="2564904"/>
            <a:ext cx="585225" cy="369332"/>
          </a:xfrm>
          <a:prstGeom prst="rect">
            <a:avLst/>
          </a:prstGeom>
          <a:noFill/>
        </p:spPr>
        <p:txBody>
          <a:bodyPr wrap="none" rtlCol="0">
            <a:spAutoFit/>
          </a:bodyPr>
          <a:lstStyle/>
          <a:p>
            <a:r>
              <a:rPr lang="en-GB" dirty="0"/>
              <a:t>Rest</a:t>
            </a:r>
          </a:p>
        </p:txBody>
      </p:sp>
      <p:sp>
        <p:nvSpPr>
          <p:cNvPr id="33" name="TextBox 32"/>
          <p:cNvSpPr txBox="1"/>
          <p:nvPr/>
        </p:nvSpPr>
        <p:spPr>
          <a:xfrm>
            <a:off x="5447929" y="1556792"/>
            <a:ext cx="873637" cy="369332"/>
          </a:xfrm>
          <a:prstGeom prst="rect">
            <a:avLst/>
          </a:prstGeom>
          <a:noFill/>
        </p:spPr>
        <p:txBody>
          <a:bodyPr wrap="none" rtlCol="0">
            <a:spAutoFit/>
          </a:bodyPr>
          <a:lstStyle/>
          <a:p>
            <a:r>
              <a:rPr lang="en-GB" dirty="0"/>
              <a:t>Encode</a:t>
            </a:r>
          </a:p>
        </p:txBody>
      </p:sp>
      <p:sp>
        <p:nvSpPr>
          <p:cNvPr id="34" name="TextBox 33"/>
          <p:cNvSpPr txBox="1"/>
          <p:nvPr/>
        </p:nvSpPr>
        <p:spPr>
          <a:xfrm>
            <a:off x="6240017" y="2564904"/>
            <a:ext cx="585225" cy="369332"/>
          </a:xfrm>
          <a:prstGeom prst="rect">
            <a:avLst/>
          </a:prstGeom>
          <a:noFill/>
        </p:spPr>
        <p:txBody>
          <a:bodyPr wrap="none" rtlCol="0">
            <a:spAutoFit/>
          </a:bodyPr>
          <a:lstStyle/>
          <a:p>
            <a:r>
              <a:rPr lang="en-GB" dirty="0"/>
              <a:t>Rest</a:t>
            </a:r>
          </a:p>
        </p:txBody>
      </p:sp>
      <p:sp>
        <p:nvSpPr>
          <p:cNvPr id="35" name="TextBox 34"/>
          <p:cNvSpPr txBox="1"/>
          <p:nvPr/>
        </p:nvSpPr>
        <p:spPr>
          <a:xfrm>
            <a:off x="6816081" y="1556792"/>
            <a:ext cx="873637" cy="369332"/>
          </a:xfrm>
          <a:prstGeom prst="rect">
            <a:avLst/>
          </a:prstGeom>
          <a:noFill/>
        </p:spPr>
        <p:txBody>
          <a:bodyPr wrap="none" rtlCol="0">
            <a:spAutoFit/>
          </a:bodyPr>
          <a:lstStyle/>
          <a:p>
            <a:r>
              <a:rPr lang="en-GB" dirty="0"/>
              <a:t>Encode</a:t>
            </a:r>
          </a:p>
        </p:txBody>
      </p:sp>
      <p:sp>
        <p:nvSpPr>
          <p:cNvPr id="36" name="TextBox 35"/>
          <p:cNvSpPr txBox="1"/>
          <p:nvPr/>
        </p:nvSpPr>
        <p:spPr>
          <a:xfrm>
            <a:off x="7608169" y="2564904"/>
            <a:ext cx="585225" cy="369332"/>
          </a:xfrm>
          <a:prstGeom prst="rect">
            <a:avLst/>
          </a:prstGeom>
          <a:noFill/>
        </p:spPr>
        <p:txBody>
          <a:bodyPr wrap="none" rtlCol="0">
            <a:spAutoFit/>
          </a:bodyPr>
          <a:lstStyle/>
          <a:p>
            <a:r>
              <a:rPr lang="en-GB" dirty="0"/>
              <a:t>Rest</a:t>
            </a:r>
          </a:p>
        </p:txBody>
      </p:sp>
      <p:sp>
        <p:nvSpPr>
          <p:cNvPr id="37" name="TextBox 36"/>
          <p:cNvSpPr txBox="1"/>
          <p:nvPr/>
        </p:nvSpPr>
        <p:spPr>
          <a:xfrm>
            <a:off x="8040217" y="1556792"/>
            <a:ext cx="873637" cy="369332"/>
          </a:xfrm>
          <a:prstGeom prst="rect">
            <a:avLst/>
          </a:prstGeom>
          <a:noFill/>
        </p:spPr>
        <p:txBody>
          <a:bodyPr wrap="none" rtlCol="0">
            <a:spAutoFit/>
          </a:bodyPr>
          <a:lstStyle/>
          <a:p>
            <a:r>
              <a:rPr lang="en-GB" dirty="0"/>
              <a:t>Encode</a:t>
            </a:r>
          </a:p>
        </p:txBody>
      </p:sp>
      <p:sp>
        <p:nvSpPr>
          <p:cNvPr id="38" name="TextBox 37"/>
          <p:cNvSpPr txBox="1"/>
          <p:nvPr/>
        </p:nvSpPr>
        <p:spPr>
          <a:xfrm>
            <a:off x="8832305" y="2564904"/>
            <a:ext cx="585225" cy="369332"/>
          </a:xfrm>
          <a:prstGeom prst="rect">
            <a:avLst/>
          </a:prstGeom>
          <a:noFill/>
        </p:spPr>
        <p:txBody>
          <a:bodyPr wrap="none" rtlCol="0">
            <a:spAutoFit/>
          </a:bodyPr>
          <a:lstStyle/>
          <a:p>
            <a:r>
              <a:rPr lang="en-GB" dirty="0"/>
              <a:t>Rest</a:t>
            </a:r>
          </a:p>
        </p:txBody>
      </p:sp>
      <p:sp>
        <p:nvSpPr>
          <p:cNvPr id="39" name="TextBox 38"/>
          <p:cNvSpPr txBox="1"/>
          <p:nvPr/>
        </p:nvSpPr>
        <p:spPr>
          <a:xfrm>
            <a:off x="2351585" y="2564904"/>
            <a:ext cx="585225" cy="369332"/>
          </a:xfrm>
          <a:prstGeom prst="rect">
            <a:avLst/>
          </a:prstGeom>
          <a:noFill/>
        </p:spPr>
        <p:txBody>
          <a:bodyPr wrap="none" rtlCol="0">
            <a:spAutoFit/>
          </a:bodyPr>
          <a:lstStyle/>
          <a:p>
            <a:r>
              <a:rPr lang="en-GB" dirty="0"/>
              <a:t>Rest</a:t>
            </a:r>
          </a:p>
        </p:txBody>
      </p:sp>
      <p:pic>
        <p:nvPicPr>
          <p:cNvPr id="3074" name="Picture 2"/>
          <p:cNvPicPr>
            <a:picLocks noChangeAspect="1" noChangeArrowheads="1"/>
          </p:cNvPicPr>
          <p:nvPr/>
        </p:nvPicPr>
        <p:blipFill>
          <a:blip r:embed="rId3" cstate="print"/>
          <a:srcRect/>
          <a:stretch>
            <a:fillRect/>
          </a:stretch>
        </p:blipFill>
        <p:spPr bwMode="auto">
          <a:xfrm>
            <a:off x="1784401" y="3810248"/>
            <a:ext cx="1857375" cy="1924050"/>
          </a:xfrm>
          <a:prstGeom prst="rect">
            <a:avLst/>
          </a:prstGeom>
          <a:noFill/>
          <a:ln w="9525">
            <a:noFill/>
            <a:miter lim="800000"/>
            <a:headEnd/>
            <a:tailEnd/>
          </a:ln>
        </p:spPr>
      </p:pic>
      <p:sp>
        <p:nvSpPr>
          <p:cNvPr id="42" name="TextBox 41"/>
          <p:cNvSpPr txBox="1"/>
          <p:nvPr/>
        </p:nvSpPr>
        <p:spPr>
          <a:xfrm>
            <a:off x="3597425" y="4555729"/>
            <a:ext cx="2075183" cy="646331"/>
          </a:xfrm>
          <a:prstGeom prst="rect">
            <a:avLst/>
          </a:prstGeom>
          <a:noFill/>
        </p:spPr>
        <p:txBody>
          <a:bodyPr wrap="none" rtlCol="0">
            <a:spAutoFit/>
          </a:bodyPr>
          <a:lstStyle/>
          <a:p>
            <a:r>
              <a:rPr lang="en-GB" dirty="0"/>
              <a:t>= </a:t>
            </a:r>
            <a:r>
              <a:rPr lang="en-GB" dirty="0" smtClean="0"/>
              <a:t>Encode minus rest</a:t>
            </a:r>
            <a:endParaRPr lang="en-GB" dirty="0"/>
          </a:p>
          <a:p>
            <a:r>
              <a:rPr lang="en-GB" dirty="0"/>
              <a:t>   </a:t>
            </a:r>
          </a:p>
        </p:txBody>
      </p:sp>
      <p:sp>
        <p:nvSpPr>
          <p:cNvPr id="2" name="Title 1"/>
          <p:cNvSpPr>
            <a:spLocks noGrp="1"/>
          </p:cNvSpPr>
          <p:nvPr>
            <p:ph type="title"/>
          </p:nvPr>
        </p:nvSpPr>
        <p:spPr/>
        <p:txBody>
          <a:bodyPr/>
          <a:lstStyle/>
          <a:p>
            <a:pPr algn="ctr"/>
            <a:r>
              <a:rPr lang="en-US" dirty="0" smtClean="0"/>
              <a:t>Sample Blocked Design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036136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x-none" dirty="0"/>
              <a:t>Strengths and Weaknesses: </a:t>
            </a:r>
            <a:r>
              <a:rPr lang="en-US" altLang="x-none" dirty="0" smtClean="0"/>
              <a:t>fMRI</a:t>
            </a:r>
            <a:endParaRPr lang="en-US" dirty="0"/>
          </a:p>
        </p:txBody>
      </p:sp>
      <p:sp>
        <p:nvSpPr>
          <p:cNvPr id="4" name="Content Placeholder 2"/>
          <p:cNvSpPr txBox="1">
            <a:spLocks noGrp="1"/>
          </p:cNvSpPr>
          <p:nvPr>
            <p:ph idx="1"/>
          </p:nvPr>
        </p:nvSpPr>
        <p:spPr>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Font typeface="Wingdings" charset="2"/>
              <a:buChar char="q"/>
            </a:pPr>
            <a:r>
              <a:rPr lang="en-US" altLang="x-none" dirty="0" smtClean="0"/>
              <a:t>The good: spatial resolution (i.e., where)</a:t>
            </a:r>
          </a:p>
          <a:p>
            <a:pPr>
              <a:buFont typeface="Wingdings" charset="2"/>
              <a:buChar char="q"/>
            </a:pPr>
            <a:r>
              <a:rPr lang="en-US" altLang="x-none" dirty="0"/>
              <a:t> </a:t>
            </a:r>
            <a:r>
              <a:rPr lang="en-US" altLang="x-none" dirty="0" smtClean="0"/>
              <a:t>Also: non-invasive, doesn’t involve radiation</a:t>
            </a:r>
          </a:p>
          <a:p>
            <a:pPr>
              <a:buFont typeface="Wingdings" charset="2"/>
              <a:buChar char="q"/>
            </a:pPr>
            <a:r>
              <a:rPr lang="en-US" altLang="x-none" dirty="0" smtClean="0"/>
              <a:t>The bad: temporal resolution (i.e., when) </a:t>
            </a:r>
          </a:p>
          <a:p>
            <a:pPr>
              <a:buFont typeface="Wingdings" charset="2"/>
              <a:buChar char="q"/>
            </a:pPr>
            <a:r>
              <a:rPr lang="en-US" altLang="x-none" dirty="0" smtClean="0"/>
              <a:t> also very expensive $$$ (1million for the system and $500 per session in the scanner)</a:t>
            </a:r>
            <a:endParaRPr lang="en-US" altLang="x-none" dirty="0"/>
          </a:p>
        </p:txBody>
      </p:sp>
      <p:pic>
        <p:nvPicPr>
          <p:cNvPr id="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45820" y="3932482"/>
            <a:ext cx="2806263" cy="224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53981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altLang="en-US" dirty="0"/>
              <a:t>Brain Imaging: </a:t>
            </a:r>
            <a:r>
              <a:rPr lang="en-US" altLang="en-US" dirty="0" smtClean="0"/>
              <a:t>When would you use each?</a:t>
            </a:r>
            <a:endParaRPr lang="en-US" altLang="en-US" dirty="0"/>
          </a:p>
        </p:txBody>
      </p:sp>
      <p:pic>
        <p:nvPicPr>
          <p:cNvPr id="32770" name="Picture 2" descr="figure_03_00"/>
          <p:cNvPicPr>
            <a:picLocks noGrp="1" noChangeAspect="1" noChangeArrowheads="1"/>
          </p:cNvPicPr>
          <p:nvPr>
            <p:ph idx="1"/>
          </p:nvPr>
        </p:nvPicPr>
        <p:blipFill>
          <a:blip r:embed="rId2">
            <a:lum bright="6000"/>
            <a:extLst>
              <a:ext uri="{28A0092B-C50C-407E-A947-70E740481C1C}">
                <a14:useLocalDpi xmlns:a14="http://schemas.microsoft.com/office/drawing/2010/main" val="0"/>
              </a:ext>
            </a:extLst>
          </a:blip>
          <a:srcRect/>
          <a:stretch>
            <a:fillRect/>
          </a:stretch>
        </p:blipFill>
        <p:spPr>
          <a:xfrm>
            <a:off x="4125914" y="1828801"/>
            <a:ext cx="3940175" cy="4525963"/>
          </a:xfrm>
          <a:noFill/>
        </p:spPr>
      </p:pic>
    </p:spTree>
    <p:extLst>
      <p:ext uri="{BB962C8B-B14F-4D97-AF65-F5344CB8AC3E}">
        <p14:creationId xmlns:p14="http://schemas.microsoft.com/office/powerpoint/2010/main" val="6019507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Journal</a:t>
            </a:r>
            <a:endParaRPr lang="en-US" dirty="0"/>
          </a:p>
        </p:txBody>
      </p:sp>
      <p:sp>
        <p:nvSpPr>
          <p:cNvPr id="3" name="Content Placeholder 2"/>
          <p:cNvSpPr>
            <a:spLocks noGrp="1"/>
          </p:cNvSpPr>
          <p:nvPr>
            <p:ph idx="1"/>
          </p:nvPr>
        </p:nvSpPr>
        <p:spPr/>
        <p:txBody>
          <a:bodyPr/>
          <a:lstStyle/>
          <a:p>
            <a:r>
              <a:rPr lang="en-US" dirty="0" smtClean="0"/>
              <a:t>So what are the main differences between ERPs and fMRI? What questions are each best poised to answer?</a:t>
            </a:r>
            <a:endParaRPr lang="en-US" dirty="0"/>
          </a:p>
        </p:txBody>
      </p:sp>
    </p:spTree>
    <p:extLst>
      <p:ext uri="{BB962C8B-B14F-4D97-AF65-F5344CB8AC3E}">
        <p14:creationId xmlns:p14="http://schemas.microsoft.com/office/powerpoint/2010/main" val="11000706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tLang="en-US"/>
              <a:t>Brain Imaging: What’s the difference?</a:t>
            </a:r>
          </a:p>
        </p:txBody>
      </p:sp>
      <p:sp>
        <p:nvSpPr>
          <p:cNvPr id="3" name="Content Placeholder 2"/>
          <p:cNvSpPr>
            <a:spLocks noGrp="1"/>
          </p:cNvSpPr>
          <p:nvPr>
            <p:ph idx="1"/>
          </p:nvPr>
        </p:nvSpPr>
        <p:spPr/>
        <p:txBody>
          <a:bodyPr/>
          <a:lstStyle/>
          <a:p>
            <a:pPr marL="0" indent="0">
              <a:buNone/>
              <a:defRPr/>
            </a:pPr>
            <a:r>
              <a:rPr lang="en-US" sz="2400" dirty="0" smtClean="0"/>
              <a:t>A </a:t>
            </a:r>
            <a:r>
              <a:rPr lang="en-US" sz="2400" dirty="0"/>
              <a:t>good summary: https://</a:t>
            </a:r>
            <a:r>
              <a:rPr lang="en-US" sz="2400" dirty="0" err="1"/>
              <a:t>theraptorlab.wordpress.com</a:t>
            </a:r>
            <a:r>
              <a:rPr lang="en-US" sz="2400" dirty="0"/>
              <a:t>/2013/09/18/top-13-ways-scientists-can-study-your-brain/</a:t>
            </a:r>
          </a:p>
          <a:p>
            <a:pPr marL="0" indent="0">
              <a:buNone/>
              <a:defRPr/>
            </a:pPr>
            <a:r>
              <a:rPr lang="en-US" sz="2400" dirty="0"/>
              <a:t> </a:t>
            </a:r>
          </a:p>
          <a:p>
            <a:pPr>
              <a:defRPr/>
            </a:pPr>
            <a:endParaRPr lang="en-US" sz="2400" dirty="0"/>
          </a:p>
        </p:txBody>
      </p:sp>
    </p:spTree>
    <p:extLst>
      <p:ext uri="{BB962C8B-B14F-4D97-AF65-F5344CB8AC3E}">
        <p14:creationId xmlns:p14="http://schemas.microsoft.com/office/powerpoint/2010/main" val="1881197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err="1" smtClean="0"/>
              <a:t>Kutas</a:t>
            </a:r>
            <a:r>
              <a:rPr lang="en-US" dirty="0" smtClean="0"/>
              <a:t> &amp; </a:t>
            </a:r>
            <a:r>
              <a:rPr lang="en-US" dirty="0" err="1" smtClean="0"/>
              <a:t>Hillyard</a:t>
            </a:r>
            <a:r>
              <a:rPr lang="en-US" dirty="0" smtClean="0"/>
              <a:t> (1980)</a:t>
            </a:r>
            <a:endParaRPr lang="en-US" dirty="0"/>
          </a:p>
        </p:txBody>
      </p:sp>
      <p:sp>
        <p:nvSpPr>
          <p:cNvPr id="4" name="Subtitle 3"/>
          <p:cNvSpPr>
            <a:spLocks noGrp="1"/>
          </p:cNvSpPr>
          <p:nvPr>
            <p:ph type="subTitle" idx="1"/>
          </p:nvPr>
        </p:nvSpPr>
        <p:spPr/>
        <p:txBody>
          <a:bodyPr/>
          <a:lstStyle/>
          <a:p>
            <a:r>
              <a:rPr lang="en-US" dirty="0" smtClean="0"/>
              <a:t>Reading Senseless Sentences: Brain Potentials Reflect Semantic Incongruity</a:t>
            </a:r>
            <a:endParaRPr lang="en-US" dirty="0"/>
          </a:p>
        </p:txBody>
      </p:sp>
    </p:spTree>
    <p:extLst>
      <p:ext uri="{BB962C8B-B14F-4D97-AF65-F5344CB8AC3E}">
        <p14:creationId xmlns:p14="http://schemas.microsoft.com/office/powerpoint/2010/main" val="2483210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Background/Purpose</a:t>
            </a:r>
            <a:endParaRPr lang="en-US" dirty="0"/>
          </a:p>
        </p:txBody>
      </p:sp>
      <p:sp>
        <p:nvSpPr>
          <p:cNvPr id="3" name="Content Placeholder 2"/>
          <p:cNvSpPr>
            <a:spLocks noGrp="1"/>
          </p:cNvSpPr>
          <p:nvPr>
            <p:ph idx="1"/>
          </p:nvPr>
        </p:nvSpPr>
        <p:spPr/>
        <p:txBody>
          <a:bodyPr/>
          <a:lstStyle/>
          <a:p>
            <a:r>
              <a:rPr lang="en-US" dirty="0" smtClean="0"/>
              <a:t>Humans generate expectations </a:t>
            </a:r>
          </a:p>
        </p:txBody>
      </p:sp>
      <p:pic>
        <p:nvPicPr>
          <p:cNvPr id="4" name="Picture 3"/>
          <p:cNvPicPr>
            <a:picLocks noChangeAspect="1"/>
          </p:cNvPicPr>
          <p:nvPr/>
        </p:nvPicPr>
        <p:blipFill>
          <a:blip r:embed="rId2"/>
          <a:stretch>
            <a:fillRect/>
          </a:stretch>
        </p:blipFill>
        <p:spPr>
          <a:xfrm>
            <a:off x="7855902" y="4001294"/>
            <a:ext cx="3936705" cy="2623504"/>
          </a:xfrm>
          <a:prstGeom prst="rect">
            <a:avLst/>
          </a:prstGeom>
        </p:spPr>
      </p:pic>
    </p:spTree>
    <p:extLst>
      <p:ext uri="{BB962C8B-B14F-4D97-AF65-F5344CB8AC3E}">
        <p14:creationId xmlns:p14="http://schemas.microsoft.com/office/powerpoint/2010/main" val="8425487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I take my coffee with cream and sugar.</a:t>
            </a:r>
          </a:p>
          <a:p>
            <a:endParaRPr lang="en-US" dirty="0" smtClean="0"/>
          </a:p>
          <a:p>
            <a:r>
              <a:rPr lang="en-US" dirty="0" smtClean="0"/>
              <a:t>I take my coffee with cream and oil.</a:t>
            </a:r>
          </a:p>
          <a:p>
            <a:endParaRPr lang="en-US" dirty="0" smtClean="0"/>
          </a:p>
          <a:p>
            <a:r>
              <a:rPr lang="en-US" dirty="0" smtClean="0"/>
              <a:t>I take my coffee with cream and automobiles.</a:t>
            </a:r>
            <a:endParaRPr lang="en-US" dirty="0"/>
          </a:p>
        </p:txBody>
      </p:sp>
      <p:sp>
        <p:nvSpPr>
          <p:cNvPr id="4" name="TextBox 3"/>
          <p:cNvSpPr txBox="1"/>
          <p:nvPr/>
        </p:nvSpPr>
        <p:spPr>
          <a:xfrm>
            <a:off x="5791716" y="1825625"/>
            <a:ext cx="1120396" cy="404038"/>
          </a:xfrm>
          <a:prstGeom prst="rect">
            <a:avLst/>
          </a:prstGeom>
          <a:solidFill>
            <a:schemeClr val="bg1"/>
          </a:solidFill>
        </p:spPr>
        <p:txBody>
          <a:bodyPr wrap="square" rtlCol="0">
            <a:spAutoFit/>
          </a:bodyPr>
          <a:lstStyle/>
          <a:p>
            <a:endParaRPr lang="en-US"/>
          </a:p>
        </p:txBody>
      </p:sp>
    </p:spTree>
    <p:extLst>
      <p:ext uri="{BB962C8B-B14F-4D97-AF65-F5344CB8AC3E}">
        <p14:creationId xmlns:p14="http://schemas.microsoft.com/office/powerpoint/2010/main" val="19228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Background/Purpose</a:t>
            </a:r>
            <a:endParaRPr lang="en-US" dirty="0"/>
          </a:p>
        </p:txBody>
      </p:sp>
      <p:sp>
        <p:nvSpPr>
          <p:cNvPr id="3" name="Content Placeholder 2"/>
          <p:cNvSpPr>
            <a:spLocks noGrp="1"/>
          </p:cNvSpPr>
          <p:nvPr>
            <p:ph idx="1"/>
          </p:nvPr>
        </p:nvSpPr>
        <p:spPr/>
        <p:txBody>
          <a:bodyPr/>
          <a:lstStyle/>
          <a:p>
            <a:r>
              <a:rPr lang="en-US" dirty="0" smtClean="0"/>
              <a:t>Humans generate expectations </a:t>
            </a:r>
          </a:p>
          <a:p>
            <a:r>
              <a:rPr lang="en-US" dirty="0" smtClean="0"/>
              <a:t>What happens in the brain when expectations are violated?</a:t>
            </a:r>
          </a:p>
          <a:p>
            <a:r>
              <a:rPr lang="en-US" dirty="0" smtClean="0"/>
              <a:t>Can the reprocessing of semantically anomalous information be reflected in the neural signature of the brain?</a:t>
            </a:r>
            <a:endParaRPr lang="en-US" dirty="0"/>
          </a:p>
        </p:txBody>
      </p:sp>
      <p:pic>
        <p:nvPicPr>
          <p:cNvPr id="4" name="Picture 3"/>
          <p:cNvPicPr>
            <a:picLocks noChangeAspect="1"/>
          </p:cNvPicPr>
          <p:nvPr/>
        </p:nvPicPr>
        <p:blipFill>
          <a:blip r:embed="rId2"/>
          <a:stretch>
            <a:fillRect/>
          </a:stretch>
        </p:blipFill>
        <p:spPr>
          <a:xfrm>
            <a:off x="7855902" y="4001294"/>
            <a:ext cx="3936705" cy="2623504"/>
          </a:xfrm>
          <a:prstGeom prst="rect">
            <a:avLst/>
          </a:prstGeom>
        </p:spPr>
      </p:pic>
    </p:spTree>
    <p:extLst>
      <p:ext uri="{BB962C8B-B14F-4D97-AF65-F5344CB8AC3E}">
        <p14:creationId xmlns:p14="http://schemas.microsoft.com/office/powerpoint/2010/main" val="50228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Method</a:t>
            </a:r>
            <a:endParaRPr lang="en-US" dirty="0"/>
          </a:p>
        </p:txBody>
      </p:sp>
      <p:sp>
        <p:nvSpPr>
          <p:cNvPr id="3" name="Content Placeholder 2"/>
          <p:cNvSpPr>
            <a:spLocks noGrp="1"/>
          </p:cNvSpPr>
          <p:nvPr>
            <p:ph idx="1"/>
          </p:nvPr>
        </p:nvSpPr>
        <p:spPr/>
        <p:txBody>
          <a:bodyPr/>
          <a:lstStyle/>
          <a:p>
            <a:r>
              <a:rPr lang="en-US" dirty="0" smtClean="0"/>
              <a:t>160 different seven-word sentences, 16 experimental blocks of 10 sentences each</a:t>
            </a:r>
          </a:p>
          <a:p>
            <a:r>
              <a:rPr lang="en-US" dirty="0" smtClean="0"/>
              <a:t>Subjects read sentences silently</a:t>
            </a:r>
          </a:p>
          <a:p>
            <a:r>
              <a:rPr lang="en-US" dirty="0" smtClean="0"/>
              <a:t>Sentences presented word by word, one per second.</a:t>
            </a:r>
          </a:p>
          <a:p>
            <a:r>
              <a:rPr lang="en-US" dirty="0" smtClean="0"/>
              <a:t>3 conditions: </a:t>
            </a:r>
          </a:p>
          <a:p>
            <a:pPr marL="457200" lvl="1" indent="0">
              <a:buNone/>
            </a:pPr>
            <a:r>
              <a:rPr lang="en-US" dirty="0" smtClean="0"/>
              <a:t>A) correct</a:t>
            </a:r>
          </a:p>
          <a:p>
            <a:pPr marL="457200" lvl="1" indent="0">
              <a:buNone/>
            </a:pPr>
            <a:r>
              <a:rPr lang="en-US" dirty="0" smtClean="0"/>
              <a:t>B) moderately inappropriate (25% of </a:t>
            </a:r>
            <a:r>
              <a:rPr lang="en-US" dirty="0" err="1" smtClean="0"/>
              <a:t>stim</a:t>
            </a:r>
            <a:r>
              <a:rPr lang="en-US" dirty="0" smtClean="0"/>
              <a:t> in </a:t>
            </a:r>
            <a:r>
              <a:rPr lang="en-US" dirty="0" err="1" smtClean="0"/>
              <a:t>Exp</a:t>
            </a:r>
            <a:r>
              <a:rPr lang="en-US" dirty="0" smtClean="0"/>
              <a:t> 1)</a:t>
            </a:r>
          </a:p>
          <a:p>
            <a:pPr marL="457200" lvl="1" indent="0">
              <a:buNone/>
            </a:pPr>
            <a:r>
              <a:rPr lang="en-US" dirty="0" smtClean="0"/>
              <a:t>C) strongly inappropriate (25% of </a:t>
            </a:r>
            <a:r>
              <a:rPr lang="en-US" dirty="0" err="1" smtClean="0"/>
              <a:t>stim</a:t>
            </a:r>
            <a:r>
              <a:rPr lang="en-US" dirty="0" smtClean="0"/>
              <a:t> in </a:t>
            </a:r>
            <a:r>
              <a:rPr lang="en-US" dirty="0" err="1" smtClean="0"/>
              <a:t>Exp</a:t>
            </a:r>
            <a:r>
              <a:rPr lang="en-US" dirty="0" smtClean="0"/>
              <a:t> 2)</a:t>
            </a:r>
          </a:p>
          <a:p>
            <a:pPr marL="457200" lvl="1" indent="0">
              <a:buNone/>
            </a:pPr>
            <a:endParaRPr lang="en-US" dirty="0"/>
          </a:p>
        </p:txBody>
      </p:sp>
    </p:spTree>
    <p:extLst>
      <p:ext uri="{BB962C8B-B14F-4D97-AF65-F5344CB8AC3E}">
        <p14:creationId xmlns:p14="http://schemas.microsoft.com/office/powerpoint/2010/main" val="7707060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Demo</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0051901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5565228" y="3484180"/>
            <a:ext cx="785793" cy="369332"/>
          </a:xfrm>
          <a:prstGeom prst="rect">
            <a:avLst/>
          </a:prstGeom>
          <a:noFill/>
        </p:spPr>
        <p:txBody>
          <a:bodyPr wrap="none" rtlCol="0">
            <a:spAutoFit/>
          </a:bodyPr>
          <a:lstStyle/>
          <a:p>
            <a:r>
              <a:rPr lang="en-US" dirty="0" smtClean="0"/>
              <a:t>XXXXX</a:t>
            </a:r>
            <a:endParaRPr lang="en-US" dirty="0"/>
          </a:p>
        </p:txBody>
      </p:sp>
    </p:spTree>
    <p:extLst>
      <p:ext uri="{BB962C8B-B14F-4D97-AF65-F5344CB8AC3E}">
        <p14:creationId xmlns:p14="http://schemas.microsoft.com/office/powerpoint/2010/main" val="1108571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5565228" y="3484180"/>
            <a:ext cx="441146" cy="369332"/>
          </a:xfrm>
          <a:prstGeom prst="rect">
            <a:avLst/>
          </a:prstGeom>
          <a:noFill/>
        </p:spPr>
        <p:txBody>
          <a:bodyPr wrap="none" rtlCol="0">
            <a:spAutoFit/>
          </a:bodyPr>
          <a:lstStyle/>
          <a:p>
            <a:r>
              <a:rPr lang="en-US" dirty="0" smtClean="0"/>
              <a:t>HE</a:t>
            </a:r>
            <a:endParaRPr lang="en-US" dirty="0"/>
          </a:p>
        </p:txBody>
      </p:sp>
    </p:spTree>
    <p:extLst>
      <p:ext uri="{BB962C8B-B14F-4D97-AF65-F5344CB8AC3E}">
        <p14:creationId xmlns:p14="http://schemas.microsoft.com/office/powerpoint/2010/main" val="20556304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5565228" y="3484180"/>
            <a:ext cx="919739" cy="369332"/>
          </a:xfrm>
          <a:prstGeom prst="rect">
            <a:avLst/>
          </a:prstGeom>
          <a:noFill/>
        </p:spPr>
        <p:txBody>
          <a:bodyPr wrap="none" rtlCol="0">
            <a:spAutoFit/>
          </a:bodyPr>
          <a:lstStyle/>
          <a:p>
            <a:r>
              <a:rPr lang="en-US" dirty="0" smtClean="0"/>
              <a:t>SPREAD</a:t>
            </a:r>
            <a:endParaRPr lang="en-US" dirty="0"/>
          </a:p>
        </p:txBody>
      </p:sp>
    </p:spTree>
    <p:extLst>
      <p:ext uri="{BB962C8B-B14F-4D97-AF65-F5344CB8AC3E}">
        <p14:creationId xmlns:p14="http://schemas.microsoft.com/office/powerpoint/2010/main" val="1751716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5565228" y="3484180"/>
            <a:ext cx="553357" cy="369332"/>
          </a:xfrm>
          <a:prstGeom prst="rect">
            <a:avLst/>
          </a:prstGeom>
          <a:noFill/>
        </p:spPr>
        <p:txBody>
          <a:bodyPr wrap="none" rtlCol="0">
            <a:spAutoFit/>
          </a:bodyPr>
          <a:lstStyle/>
          <a:p>
            <a:r>
              <a:rPr lang="en-US" dirty="0" smtClean="0"/>
              <a:t>THE</a:t>
            </a:r>
            <a:endParaRPr lang="en-US" dirty="0"/>
          </a:p>
        </p:txBody>
      </p:sp>
    </p:spTree>
    <p:extLst>
      <p:ext uri="{BB962C8B-B14F-4D97-AF65-F5344CB8AC3E}">
        <p14:creationId xmlns:p14="http://schemas.microsoft.com/office/powerpoint/2010/main" val="11814360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5565228" y="3484180"/>
            <a:ext cx="834716" cy="369332"/>
          </a:xfrm>
          <a:prstGeom prst="rect">
            <a:avLst/>
          </a:prstGeom>
          <a:noFill/>
        </p:spPr>
        <p:txBody>
          <a:bodyPr wrap="none" rtlCol="0">
            <a:spAutoFit/>
          </a:bodyPr>
          <a:lstStyle/>
          <a:p>
            <a:r>
              <a:rPr lang="en-US" dirty="0" smtClean="0"/>
              <a:t>WARM</a:t>
            </a:r>
            <a:endParaRPr lang="en-US" dirty="0"/>
          </a:p>
        </p:txBody>
      </p:sp>
    </p:spTree>
    <p:extLst>
      <p:ext uri="{BB962C8B-B14F-4D97-AF65-F5344CB8AC3E}">
        <p14:creationId xmlns:p14="http://schemas.microsoft.com/office/powerpoint/2010/main" val="4078384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5565228" y="3484180"/>
            <a:ext cx="820353" cy="369332"/>
          </a:xfrm>
          <a:prstGeom prst="rect">
            <a:avLst/>
          </a:prstGeom>
          <a:noFill/>
        </p:spPr>
        <p:txBody>
          <a:bodyPr wrap="none" rtlCol="0">
            <a:spAutoFit/>
          </a:bodyPr>
          <a:lstStyle/>
          <a:p>
            <a:r>
              <a:rPr lang="en-US" dirty="0" smtClean="0"/>
              <a:t>BREAD</a:t>
            </a:r>
            <a:endParaRPr lang="en-US" dirty="0"/>
          </a:p>
        </p:txBody>
      </p:sp>
    </p:spTree>
    <p:extLst>
      <p:ext uri="{BB962C8B-B14F-4D97-AF65-F5344CB8AC3E}">
        <p14:creationId xmlns:p14="http://schemas.microsoft.com/office/powerpoint/2010/main" val="2144927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5565228" y="3484180"/>
            <a:ext cx="704039" cy="369332"/>
          </a:xfrm>
          <a:prstGeom prst="rect">
            <a:avLst/>
          </a:prstGeom>
          <a:noFill/>
        </p:spPr>
        <p:txBody>
          <a:bodyPr wrap="none" rtlCol="0">
            <a:spAutoFit/>
          </a:bodyPr>
          <a:lstStyle/>
          <a:p>
            <a:r>
              <a:rPr lang="en-US" dirty="0" smtClean="0"/>
              <a:t>WITH</a:t>
            </a:r>
            <a:endParaRPr lang="en-US" dirty="0"/>
          </a:p>
        </p:txBody>
      </p:sp>
    </p:spTree>
    <p:extLst>
      <p:ext uri="{BB962C8B-B14F-4D97-AF65-F5344CB8AC3E}">
        <p14:creationId xmlns:p14="http://schemas.microsoft.com/office/powerpoint/2010/main" val="2763077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Box 3"/>
          <p:cNvSpPr txBox="1"/>
          <p:nvPr/>
        </p:nvSpPr>
        <p:spPr>
          <a:xfrm>
            <a:off x="5565228" y="3484180"/>
            <a:ext cx="790345" cy="369332"/>
          </a:xfrm>
          <a:prstGeom prst="rect">
            <a:avLst/>
          </a:prstGeom>
          <a:noFill/>
        </p:spPr>
        <p:txBody>
          <a:bodyPr wrap="none" rtlCol="0">
            <a:spAutoFit/>
          </a:bodyPr>
          <a:lstStyle/>
          <a:p>
            <a:r>
              <a:rPr lang="en-US" dirty="0" smtClean="0"/>
              <a:t>SOCKS</a:t>
            </a:r>
            <a:endParaRPr lang="en-US" dirty="0"/>
          </a:p>
        </p:txBody>
      </p:sp>
    </p:spTree>
    <p:extLst>
      <p:ext uri="{BB962C8B-B14F-4D97-AF65-F5344CB8AC3E}">
        <p14:creationId xmlns:p14="http://schemas.microsoft.com/office/powerpoint/2010/main" val="7340068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Results</a:t>
            </a:r>
            <a:endParaRPr lang="en-US" dirty="0"/>
          </a:p>
        </p:txBody>
      </p:sp>
      <p:pic>
        <p:nvPicPr>
          <p:cNvPr id="8" name="Picture 7"/>
          <p:cNvPicPr>
            <a:picLocks noChangeAspect="1"/>
          </p:cNvPicPr>
          <p:nvPr/>
        </p:nvPicPr>
        <p:blipFill>
          <a:blip r:embed="rId3"/>
          <a:stretch>
            <a:fillRect/>
          </a:stretch>
        </p:blipFill>
        <p:spPr>
          <a:xfrm>
            <a:off x="1732455" y="2427890"/>
            <a:ext cx="4216400" cy="1930400"/>
          </a:xfrm>
          <a:prstGeom prst="rect">
            <a:avLst/>
          </a:prstGeom>
        </p:spPr>
      </p:pic>
      <p:pic>
        <p:nvPicPr>
          <p:cNvPr id="9" name="Picture 8"/>
          <p:cNvPicPr>
            <a:picLocks noChangeAspect="1"/>
          </p:cNvPicPr>
          <p:nvPr/>
        </p:nvPicPr>
        <p:blipFill>
          <a:blip r:embed="rId4"/>
          <a:stretch>
            <a:fillRect/>
          </a:stretch>
        </p:blipFill>
        <p:spPr>
          <a:xfrm>
            <a:off x="7492124" y="1690688"/>
            <a:ext cx="2159000" cy="3759200"/>
          </a:xfrm>
          <a:prstGeom prst="rect">
            <a:avLst/>
          </a:prstGeom>
        </p:spPr>
      </p:pic>
    </p:spTree>
    <p:extLst>
      <p:ext uri="{BB962C8B-B14F-4D97-AF65-F5344CB8AC3E}">
        <p14:creationId xmlns:p14="http://schemas.microsoft.com/office/powerpoint/2010/main" val="8330657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a:t>
            </a:r>
            <a:endParaRPr lang="en-US" dirty="0"/>
          </a:p>
        </p:txBody>
      </p:sp>
      <p:sp>
        <p:nvSpPr>
          <p:cNvPr id="3" name="Content Placeholder 2"/>
          <p:cNvSpPr>
            <a:spLocks noGrp="1"/>
          </p:cNvSpPr>
          <p:nvPr>
            <p:ph idx="1"/>
          </p:nvPr>
        </p:nvSpPr>
        <p:spPr/>
        <p:txBody>
          <a:bodyPr/>
          <a:lstStyle/>
          <a:p>
            <a:r>
              <a:rPr lang="en-US" dirty="0" smtClean="0"/>
              <a:t>Semantic deviation reflected in the neural signature of the brain</a:t>
            </a:r>
          </a:p>
          <a:p>
            <a:r>
              <a:rPr lang="en-US" dirty="0" smtClean="0"/>
              <a:t>N400 indexes </a:t>
            </a:r>
            <a:r>
              <a:rPr lang="en-US" u="sng" dirty="0" smtClean="0"/>
              <a:t>semantic</a:t>
            </a:r>
            <a:r>
              <a:rPr lang="en-US" dirty="0" smtClean="0"/>
              <a:t> incongruity as opposed to syntactic or physical differences</a:t>
            </a:r>
          </a:p>
          <a:p>
            <a:r>
              <a:rPr lang="en-US" dirty="0" smtClean="0"/>
              <a:t>Useful tool in evaluating natural language comprehension</a:t>
            </a:r>
          </a:p>
          <a:p>
            <a:r>
              <a:rPr lang="en-US" dirty="0" smtClean="0"/>
              <a:t>Clinical tool in evaluating reading impairment?</a:t>
            </a:r>
            <a:endParaRPr lang="en-US" dirty="0"/>
          </a:p>
        </p:txBody>
      </p:sp>
    </p:spTree>
    <p:extLst>
      <p:ext uri="{BB962C8B-B14F-4D97-AF65-F5344CB8AC3E}">
        <p14:creationId xmlns:p14="http://schemas.microsoft.com/office/powerpoint/2010/main" val="5871276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Discussion Questions</a:t>
            </a:r>
            <a:endParaRPr lang="en-US" dirty="0"/>
          </a:p>
        </p:txBody>
      </p:sp>
      <p:sp>
        <p:nvSpPr>
          <p:cNvPr id="3" name="Content Placeholder 2"/>
          <p:cNvSpPr>
            <a:spLocks noGrp="1"/>
          </p:cNvSpPr>
          <p:nvPr>
            <p:ph idx="1"/>
          </p:nvPr>
        </p:nvSpPr>
        <p:spPr/>
        <p:txBody>
          <a:bodyPr/>
          <a:lstStyle/>
          <a:p>
            <a:r>
              <a:rPr lang="en-US" dirty="0" smtClean="0"/>
              <a:t>Does the N400 index other anomalies?</a:t>
            </a:r>
          </a:p>
          <a:p>
            <a:r>
              <a:rPr lang="en-US" dirty="0" smtClean="0"/>
              <a:t>What happens if the semantic anomaly is embedded in </a:t>
            </a:r>
            <a:r>
              <a:rPr lang="en-US" smtClean="0"/>
              <a:t>a sentence that also violates syntactic properties?</a:t>
            </a:r>
          </a:p>
          <a:p>
            <a:endParaRPr lang="en-US" dirty="0"/>
          </a:p>
        </p:txBody>
      </p:sp>
    </p:spTree>
    <p:extLst>
      <p:ext uri="{BB962C8B-B14F-4D97-AF65-F5344CB8AC3E}">
        <p14:creationId xmlns:p14="http://schemas.microsoft.com/office/powerpoint/2010/main" val="15790503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2323</TotalTime>
  <Words>2112</Words>
  <Application>Microsoft Macintosh PowerPoint</Application>
  <PresentationFormat>Widescreen</PresentationFormat>
  <Paragraphs>248</Paragraphs>
  <Slides>46</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Calibri</vt:lpstr>
      <vt:lpstr>Calibri Light</vt:lpstr>
      <vt:lpstr>Wingdings</vt:lpstr>
      <vt:lpstr>Arial</vt:lpstr>
      <vt:lpstr>Office Theme</vt:lpstr>
      <vt:lpstr>PowerPoint Presentation</vt:lpstr>
      <vt:lpstr>Agenda</vt:lpstr>
      <vt:lpstr>PowerPoint Presentation</vt:lpstr>
      <vt:lpstr>Knowing where  vs. knowing when</vt:lpstr>
      <vt:lpstr>The Basics of Electrical Activity in Neurons</vt:lpstr>
      <vt:lpstr>PowerPoint Presentation</vt:lpstr>
      <vt:lpstr>EEG Hardware</vt:lpstr>
      <vt:lpstr>PowerPoint Presentation</vt:lpstr>
      <vt:lpstr>Continuous EEG</vt:lpstr>
      <vt:lpstr>PowerPoint Presentation</vt:lpstr>
      <vt:lpstr>Artifacts: Unwanted Noise in the Signal </vt:lpstr>
      <vt:lpstr>Averaged ERPs</vt:lpstr>
      <vt:lpstr>Putting it all together</vt:lpstr>
      <vt:lpstr>N400</vt:lpstr>
      <vt:lpstr>Wednesday’s Agenda</vt:lpstr>
      <vt:lpstr>An example of an ERP study</vt:lpstr>
      <vt:lpstr>Strengths and Weaknesses: EEG</vt:lpstr>
      <vt:lpstr>The Inverse Problem</vt:lpstr>
      <vt:lpstr>Can it be solved?</vt:lpstr>
      <vt:lpstr>How does this compare to fMRI?</vt:lpstr>
      <vt:lpstr>Friday Agenda</vt:lpstr>
      <vt:lpstr>Brief Review</vt:lpstr>
      <vt:lpstr>Basics of fMRI</vt:lpstr>
      <vt:lpstr>So why is fMRI so bad at temporal resolution?</vt:lpstr>
      <vt:lpstr>Sample Blocked Design</vt:lpstr>
      <vt:lpstr>Strengths and Weaknesses: fMRI</vt:lpstr>
      <vt:lpstr>Brain Imaging: When would you use each?</vt:lpstr>
      <vt:lpstr>Journal</vt:lpstr>
      <vt:lpstr>Brain Imaging: What’s the difference?</vt:lpstr>
      <vt:lpstr>Kutas &amp; Hillyard (1980)</vt:lpstr>
      <vt:lpstr>Background/Purpose</vt:lpstr>
      <vt:lpstr>PowerPoint Presentation</vt:lpstr>
      <vt:lpstr>Background/Purpose</vt:lpstr>
      <vt:lpstr>Method</vt:lpstr>
      <vt:lpstr>Demo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vt:lpstr>
      <vt:lpstr>Conclusion</vt:lpstr>
      <vt:lpstr>Discussion Questions</vt:lpstr>
    </vt:vector>
  </TitlesOfParts>
  <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 Bobb</dc:creator>
  <cp:lastModifiedBy>Susan C. Bobb</cp:lastModifiedBy>
  <cp:revision>59</cp:revision>
  <dcterms:created xsi:type="dcterms:W3CDTF">2016-01-15T02:23:16Z</dcterms:created>
  <dcterms:modified xsi:type="dcterms:W3CDTF">2018-01-21T23:07:19Z</dcterms:modified>
</cp:coreProperties>
</file>